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6735" r:id="rId2"/>
  </p:sldMasterIdLst>
  <p:notesMasterIdLst>
    <p:notesMasterId r:id="rId50"/>
  </p:notesMasterIdLst>
  <p:handoutMasterIdLst>
    <p:handoutMasterId r:id="rId51"/>
  </p:handoutMasterIdLst>
  <p:sldIdLst>
    <p:sldId id="659" r:id="rId3"/>
    <p:sldId id="857" r:id="rId4"/>
    <p:sldId id="1161" r:id="rId5"/>
    <p:sldId id="1167" r:id="rId6"/>
    <p:sldId id="1170" r:id="rId7"/>
    <p:sldId id="878" r:id="rId8"/>
    <p:sldId id="1119" r:id="rId9"/>
    <p:sldId id="1154" r:id="rId10"/>
    <p:sldId id="1034" r:id="rId11"/>
    <p:sldId id="1155" r:id="rId12"/>
    <p:sldId id="1120" r:id="rId13"/>
    <p:sldId id="1156" r:id="rId14"/>
    <p:sldId id="1157" r:id="rId15"/>
    <p:sldId id="1158" r:id="rId16"/>
    <p:sldId id="1159" r:id="rId17"/>
    <p:sldId id="1039" r:id="rId18"/>
    <p:sldId id="1044" r:id="rId19"/>
    <p:sldId id="1045" r:id="rId20"/>
    <p:sldId id="1046" r:id="rId21"/>
    <p:sldId id="1047" r:id="rId22"/>
    <p:sldId id="1048" r:id="rId23"/>
    <p:sldId id="1049" r:id="rId24"/>
    <p:sldId id="1124" r:id="rId25"/>
    <p:sldId id="838" r:id="rId26"/>
    <p:sldId id="839" r:id="rId27"/>
    <p:sldId id="1172" r:id="rId28"/>
    <p:sldId id="1173" r:id="rId29"/>
    <p:sldId id="1174" r:id="rId30"/>
    <p:sldId id="1175" r:id="rId31"/>
    <p:sldId id="1176" r:id="rId32"/>
    <p:sldId id="1177" r:id="rId33"/>
    <p:sldId id="846" r:id="rId34"/>
    <p:sldId id="847" r:id="rId35"/>
    <p:sldId id="1127" r:id="rId36"/>
    <p:sldId id="865" r:id="rId37"/>
    <p:sldId id="866" r:id="rId38"/>
    <p:sldId id="867" r:id="rId39"/>
    <p:sldId id="868" r:id="rId40"/>
    <p:sldId id="869" r:id="rId41"/>
    <p:sldId id="870" r:id="rId42"/>
    <p:sldId id="871" r:id="rId43"/>
    <p:sldId id="872" r:id="rId44"/>
    <p:sldId id="765" r:id="rId45"/>
    <p:sldId id="816" r:id="rId46"/>
    <p:sldId id="817" r:id="rId47"/>
    <p:sldId id="819" r:id="rId48"/>
    <p:sldId id="822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FF99CC"/>
    <a:srgbClr val="CCFFFF"/>
    <a:srgbClr val="FF0000"/>
    <a:srgbClr val="00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12"/>
    <p:restoredTop sz="93835"/>
  </p:normalViewPr>
  <p:slideViewPr>
    <p:cSldViewPr snapToGrid="0">
      <p:cViewPr varScale="1">
        <p:scale>
          <a:sx n="103" d="100"/>
          <a:sy n="103" d="100"/>
        </p:scale>
        <p:origin x="12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9" d="100"/>
        <a:sy n="169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B772FFF-56AC-6848-BA9A-1781F1C59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73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F9521AF4-B8E3-2845-8E78-2606D55F2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92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63561C-AB04-144F-B059-39AAB3E9A95A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100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F3009CEC-3761-1742-8FE8-DC2ADA89AE51}" type="slidenum">
              <a:rPr lang="en-US" altLang="en-US" sz="1200">
                <a:solidFill>
                  <a:srgbClr val="000000"/>
                </a:solidFill>
              </a:rPr>
              <a:pPr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894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ED27A905-C0BE-9F4E-8CFC-5BDA209900D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08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54A2A418-3012-C04E-82FD-5F56E497AA14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214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E0DA363A-2457-7242-B477-BD7840F03021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2279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037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A8D0AF7E-D619-5C4C-9EA6-42D4F98E389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50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E189AE3E-B02F-2841-B183-8538BAA8002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514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8B85251B-3898-3A41-9D59-33B734AB8A1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293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BE2472CC-0AE6-EF48-BC1D-63F5425ABFB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000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2C44D9BC-2E06-5347-A91B-6FAABCB1F88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60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5515EEF4-686F-D242-955C-2021E0F6314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0359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7EFF8401-3280-224A-82E1-ED3F64BD978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zh-CN" dirty="0">
                <a:latin typeface="Times New Roman" charset="0"/>
                <a:ea typeface="ＭＳ Ｐゴシック" charset="-128"/>
              </a:rPr>
              <a:t>Slotted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aloha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en-US" dirty="0">
                <a:latin typeface="Times New Roman" charset="0"/>
                <a:ea typeface="ＭＳ Ｐゴシック" charset="-128"/>
              </a:rPr>
              <a:t>Imp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lied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requirement: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clock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synchronization</a:t>
            </a:r>
          </a:p>
          <a:p>
            <a:endParaRPr lang="en-US" altLang="en-US" dirty="0">
              <a:latin typeface="Times New Roman" charset="0"/>
              <a:ea typeface="ＭＳ Ｐゴシック" charset="-128"/>
            </a:endParaRPr>
          </a:p>
          <a:p>
            <a:r>
              <a:rPr lang="en-US" altLang="zh-CN" dirty="0">
                <a:latin typeface="Times New Roman" charset="0"/>
                <a:ea typeface="ＭＳ Ｐゴシック" charset="-128"/>
              </a:rPr>
              <a:t>Pure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aloha,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no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sync,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but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even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lower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performance,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½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of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slotted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aloha,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in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textbook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3040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3069C39B-FBC6-6B4A-964D-DCB2DE69D9C4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082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DB7E2724-EFFF-8246-8680-D0F4D45823C4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300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620786BC-A9E3-1F42-9B9B-36B52175CB0B}" type="slidenum">
              <a:rPr lang="en-US" altLang="en-US" sz="1200">
                <a:solidFill>
                  <a:srgbClr val="000000"/>
                </a:solidFill>
              </a:rPr>
              <a:pPr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245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11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805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17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27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365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28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759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29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26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8A0BB242-16AC-6340-B5CE-BD8E493F75B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3813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30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Net</a:t>
            </a:r>
            <a:r>
              <a:rPr lang="en-US" altLang="zh-CN" dirty="0">
                <a:latin typeface="Times New Roman" charset="0"/>
                <a:cs typeface="+mn-cs"/>
              </a:rPr>
              <a:t>work</a:t>
            </a:r>
            <a:r>
              <a:rPr lang="zh-CN" altLang="en-US" dirty="0">
                <a:latin typeface="Times New Roman" charset="0"/>
                <a:cs typeface="+mn-cs"/>
              </a:rPr>
              <a:t> </a:t>
            </a:r>
            <a:r>
              <a:rPr lang="en-US" altLang="zh-CN" dirty="0">
                <a:latin typeface="Times New Roman" charset="0"/>
                <a:cs typeface="+mn-cs"/>
              </a:rPr>
              <a:t>needs</a:t>
            </a:r>
            <a:r>
              <a:rPr lang="zh-CN" altLang="en-US" dirty="0">
                <a:latin typeface="Times New Roman" charset="0"/>
                <a:cs typeface="+mn-cs"/>
              </a:rPr>
              <a:t> </a:t>
            </a:r>
            <a:r>
              <a:rPr lang="en-US" altLang="zh-CN" dirty="0">
                <a:latin typeface="Times New Roman" charset="0"/>
                <a:cs typeface="+mn-cs"/>
              </a:rPr>
              <a:t>to</a:t>
            </a:r>
            <a:r>
              <a:rPr lang="zh-CN" altLang="en-US" dirty="0">
                <a:latin typeface="Times New Roman" charset="0"/>
                <a:cs typeface="+mn-cs"/>
              </a:rPr>
              <a:t> </a:t>
            </a:r>
            <a:r>
              <a:rPr lang="en-US" altLang="zh-CN" dirty="0">
                <a:latin typeface="Times New Roman" charset="0"/>
                <a:cs typeface="+mn-cs"/>
              </a:rPr>
              <a:t>be</a:t>
            </a:r>
            <a:r>
              <a:rPr lang="zh-CN" altLang="en-US" dirty="0">
                <a:latin typeface="Times New Roman" charset="0"/>
                <a:cs typeface="+mn-cs"/>
              </a:rPr>
              <a:t> </a:t>
            </a:r>
            <a:r>
              <a:rPr lang="en-US" altLang="zh-CN" dirty="0">
                <a:latin typeface="Times New Roman" charset="0"/>
                <a:cs typeface="+mn-cs"/>
              </a:rPr>
              <a:t>a</a:t>
            </a:r>
            <a:r>
              <a:rPr lang="zh-CN" altLang="en-US" dirty="0">
                <a:latin typeface="Times New Roman" charset="0"/>
                <a:cs typeface="+mn-cs"/>
              </a:rPr>
              <a:t> </a:t>
            </a:r>
            <a:r>
              <a:rPr lang="en-US" altLang="zh-CN" dirty="0">
                <a:latin typeface="Times New Roman" charset="0"/>
                <a:cs typeface="+mn-cs"/>
              </a:rPr>
              <a:t>tree</a:t>
            </a: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845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31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7661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32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619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33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5043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0786BC-A9E3-1F42-9B9B-36B52175CB0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8651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6F5FA3D-9650-2342-ADD2-938A1361B841}" type="slidenum">
              <a:rPr lang="en-US" altLang="en-US">
                <a:latin typeface="Times New Roman" charset="0"/>
              </a:rPr>
              <a:pPr/>
              <a:t>43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6425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507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8238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19000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FD99E650-8F6B-664D-8CDC-32B367093B10}" type="slidenum">
              <a:rPr lang="en-US" altLang="en-US">
                <a:latin typeface="Times New Roman" charset="0"/>
              </a:rPr>
              <a:pPr/>
              <a:t>47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98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B3EB08F9-D524-4046-B8BC-57B8FCB96179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74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B3ECE6B4-E544-CD49-AF31-BE309FF02DA4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86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FA07AA37-9FF9-B347-A565-0BEAB4982CD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38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7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45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ED0FE474-C9BC-CF45-BA40-5B6246C313B5}" type="slidenum">
              <a:rPr lang="en-US" altLang="en-US" sz="1200">
                <a:solidFill>
                  <a:srgbClr val="000000"/>
                </a:solidFill>
              </a:rPr>
              <a:pPr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487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75460326-213B-334B-A484-C44184B15BF5}" type="slidenum">
              <a:rPr lang="en-US" altLang="en-US" sz="1200">
                <a:solidFill>
                  <a:srgbClr val="000000"/>
                </a:solidFill>
              </a:rPr>
              <a:pPr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49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5477-570A-574E-BFD8-3C04BAEC8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6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88E1-3493-094B-BBE0-33571CF5A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52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19300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905500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6EF2-2073-9B4C-969F-2FC55B7D8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95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A1101-3B89-2B43-90D7-C4A0513ED8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2D49E-1E31-4048-B438-B7275D106F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41EAE-8B6A-9E47-9641-B6869C65A7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DA67-4185-AE44-8FA3-7DC5655137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328E6-E6C9-AF47-9D23-D68D93803F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057FF-E529-CB42-B598-BCFAE87965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C2F51-A38B-A44D-9E69-2739398A7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A95C4-6146-F24C-BB5F-C2903501EB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64D8F-4295-8242-A77D-B1CA32EE6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73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C1CAE-4BE1-B14A-9718-F9C1FFB4C4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C169F-09AF-6A42-B6A9-DB9C75DA7B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2012950" cy="6227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886450" cy="6227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1F9FA-EF77-A64B-BBF3-AB6C602511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A5C9-A8EF-A349-ADE4-D1809ABD3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16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9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7C4A-3D24-BF4E-AD68-38F839912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6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86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189E-5B48-B544-9DD9-12B6B151D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7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ADCF-D9B3-9242-B607-A3B2552A0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13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3A836-715B-104F-9C69-7C89C2B7A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5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448425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92074A-70EF-DC48-9B97-1DF5E326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1244600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3" r:id="rId1"/>
    <p:sldLayoutId id="2147486454" r:id="rId2"/>
    <p:sldLayoutId id="2147486455" r:id="rId3"/>
    <p:sldLayoutId id="2147486517" r:id="rId4"/>
    <p:sldLayoutId id="2147486456" r:id="rId5"/>
    <p:sldLayoutId id="2147486518" r:id="rId6"/>
    <p:sldLayoutId id="2147486457" r:id="rId7"/>
    <p:sldLayoutId id="2147486458" r:id="rId8"/>
    <p:sldLayoutId id="2147486459" r:id="rId9"/>
    <p:sldLayoutId id="2147486460" r:id="rId10"/>
    <p:sldLayoutId id="21474864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518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6565900"/>
            <a:ext cx="425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DB0C4F42-14FE-D843-B94B-A03DFB48A9A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0181" name="Rectangle 7"/>
          <p:cNvSpPr>
            <a:spLocks noChangeArrowheads="1"/>
          </p:cNvSpPr>
          <p:nvPr userDrawn="1"/>
        </p:nvSpPr>
        <p:spPr bwMode="auto">
          <a:xfrm>
            <a:off x="0" y="1160463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36" r:id="rId1"/>
    <p:sldLayoutId id="2147486737" r:id="rId2"/>
    <p:sldLayoutId id="2147486738" r:id="rId3"/>
    <p:sldLayoutId id="2147486739" r:id="rId4"/>
    <p:sldLayoutId id="2147486740" r:id="rId5"/>
    <p:sldLayoutId id="2147486741" r:id="rId6"/>
    <p:sldLayoutId id="2147486742" r:id="rId7"/>
    <p:sldLayoutId id="2147486743" r:id="rId8"/>
    <p:sldLayoutId id="2147486744" r:id="rId9"/>
    <p:sldLayoutId id="2147486745" r:id="rId10"/>
    <p:sldLayoutId id="214748674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emf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e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17.png"/><Relationship Id="rId10" Type="http://schemas.openxmlformats.org/officeDocument/2006/relationships/image" Target="../media/image23.emf"/><Relationship Id="rId4" Type="http://schemas.openxmlformats.org/officeDocument/2006/relationships/image" Target="../media/image18.png"/><Relationship Id="rId9" Type="http://schemas.openxmlformats.org/officeDocument/2006/relationships/image" Target="../media/image22.emf"/><Relationship Id="rId1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2054225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charset="-128"/>
              </a:rPr>
              <a:t>Network Layer: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zh-CN" sz="2800" dirty="0">
                <a:ea typeface="ＭＳ Ｐゴシック" charset="-128"/>
              </a:rPr>
              <a:t>Link Layer;</a:t>
            </a:r>
            <a:r>
              <a:rPr lang="zh-CN" altLang="en-US" sz="2800" dirty="0">
                <a:ea typeface="ＭＳ Ｐゴシック" charset="-128"/>
              </a:rPr>
              <a:t> </a:t>
            </a:r>
            <a:r>
              <a:rPr lang="en-US" altLang="zh-CN" sz="2800" dirty="0">
                <a:ea typeface="ＭＳ Ｐゴシック" charset="-128"/>
              </a:rPr>
              <a:t>Course</a:t>
            </a:r>
            <a:r>
              <a:rPr lang="zh-CN" altLang="en-US" sz="2800" dirty="0">
                <a:ea typeface="ＭＳ Ｐゴシック" charset="-128"/>
              </a:rPr>
              <a:t> </a:t>
            </a:r>
            <a:r>
              <a:rPr lang="en-US" altLang="zh-CN" sz="2800" dirty="0">
                <a:ea typeface="ＭＳ Ｐゴシック" charset="-128"/>
              </a:rPr>
              <a:t>Summary</a:t>
            </a: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5C19EE-5057-3741-9888-07E4FA378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9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400" kern="0" dirty="0">
                <a:ea typeface="ＭＳ Ｐゴシック" charset="-128"/>
              </a:rPr>
              <a:t>Qiao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kern="0" dirty="0">
                <a:ea typeface="ＭＳ Ｐゴシック" charset="-128"/>
              </a:rPr>
              <a:t>Xiang,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kern="0" dirty="0" err="1">
                <a:ea typeface="ＭＳ Ｐゴシック" charset="-128"/>
              </a:rPr>
              <a:t>Congming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kern="0" dirty="0">
                <a:ea typeface="ＭＳ Ｐゴシック" charset="-128"/>
              </a:rPr>
              <a:t>Gao,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b="1" kern="0" dirty="0">
                <a:ea typeface="ＭＳ Ｐゴシック" charset="-128"/>
              </a:rPr>
              <a:t>Qiang</a:t>
            </a:r>
            <a:r>
              <a:rPr lang="zh-CN" altLang="en-US" sz="2400" b="1" kern="0" dirty="0">
                <a:ea typeface="ＭＳ Ｐゴシック" charset="-128"/>
              </a:rPr>
              <a:t> </a:t>
            </a:r>
            <a:r>
              <a:rPr lang="en-US" altLang="zh-CN" sz="2400" b="1" kern="0" dirty="0">
                <a:ea typeface="ＭＳ Ｐゴシック" charset="-128"/>
              </a:rPr>
              <a:t>Su</a:t>
            </a:r>
            <a:endParaRPr lang="en-US" altLang="x-none" sz="2400" b="1" kern="0" dirty="0">
              <a:ea typeface="ＭＳ Ｐゴシック" charset="-128"/>
            </a:endParaRPr>
          </a:p>
          <a:p>
            <a:endParaRPr lang="en-US" altLang="x-none" sz="2400" kern="0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https://sngr</a:t>
            </a:r>
            <a:r>
              <a:rPr lang="en-US" altLang="zh-CN" dirty="0">
                <a:ea typeface="ＭＳ Ｐゴシック" charset="-128"/>
              </a:rPr>
              <a:t>oup.org.cn</a:t>
            </a:r>
            <a:r>
              <a:rPr lang="en-US" altLang="x-none" dirty="0">
                <a:ea typeface="ＭＳ Ｐゴシック" charset="-128"/>
              </a:rPr>
              <a:t>/courses/cnns-xmuf2</a:t>
            </a:r>
            <a:r>
              <a:rPr lang="en-US" altLang="zh-CN" dirty="0">
                <a:ea typeface="ＭＳ Ｐゴシック" charset="-128"/>
              </a:rPr>
              <a:t>5</a:t>
            </a:r>
            <a:r>
              <a:rPr lang="en-US" altLang="x-none" dirty="0">
                <a:ea typeface="ＭＳ Ｐゴシック" charset="-128"/>
              </a:rPr>
              <a:t>/index.shtml</a:t>
            </a:r>
          </a:p>
          <a:p>
            <a:endParaRPr lang="en-US" altLang="x-none" sz="2400" kern="0" dirty="0">
              <a:ea typeface="ＭＳ Ｐゴシック" charset="-128"/>
            </a:endParaRPr>
          </a:p>
          <a:p>
            <a:r>
              <a:rPr lang="en-US" altLang="zh-CN" sz="2400" kern="0" dirty="0">
                <a:ea typeface="ＭＳ Ｐゴシック" charset="-128"/>
              </a:rPr>
              <a:t>12</a:t>
            </a:r>
            <a:r>
              <a:rPr lang="en-US" altLang="x-none" sz="2400" kern="0" dirty="0">
                <a:ea typeface="ＭＳ Ｐゴシック" charset="-128"/>
              </a:rPr>
              <a:t>/</a:t>
            </a:r>
            <a:r>
              <a:rPr lang="en-US" altLang="x-none" sz="2400" kern="0" dirty="0">
                <a:ea typeface="宋体" charset="-122"/>
              </a:rPr>
              <a:t>4</a:t>
            </a:r>
            <a:r>
              <a:rPr lang="en-US" altLang="x-none" sz="2400" kern="0" dirty="0">
                <a:ea typeface="ＭＳ Ｐゴシック" charset="-128"/>
              </a:rPr>
              <a:t>/20</a:t>
            </a:r>
            <a:r>
              <a:rPr lang="en-US" altLang="zh-CN" sz="2400" kern="0" dirty="0">
                <a:ea typeface="ＭＳ Ｐゴシック" charset="-128"/>
              </a:rPr>
              <a:t>25</a:t>
            </a:r>
            <a:endParaRPr lang="en-US" altLang="x-none" sz="2400" kern="0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6988B-B288-4248-AFBA-06EC93B58183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AB43D6-C36B-9D49-924C-22C060B9F3B1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Ideal Mulitple Access Protocol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533400" y="1368425"/>
            <a:ext cx="7772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  <a:defRPr/>
            </a:pPr>
            <a:r>
              <a:rPr lang="en-US" sz="2400" u="sng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Broadcast channel of rate R bps</a:t>
            </a:r>
            <a:endParaRPr lang="en-US" sz="240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Efficiency: when only one node wants to transmit, it can send at full rate R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Rate allocation: 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simple fairness: when N nodes want to transmit, each can send at average rate R/N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we may need more complex rate control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Decentralized: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no special node to coordinate transmissions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no synchronization of clocks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Simple</a:t>
            </a:r>
            <a:endParaRPr lang="en-US" sz="280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0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34024055-AF22-E14E-8692-93A8DC14A17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33400" y="228600"/>
            <a:ext cx="8101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3200" u="sng" dirty="0">
                <a:solidFill>
                  <a:srgbClr val="3333CC"/>
                </a:solidFill>
              </a:rPr>
              <a:t>MAC Protocols</a:t>
            </a:r>
            <a:endParaRPr lang="en-US" altLang="en-US" sz="4000" u="sng" dirty="0">
              <a:solidFill>
                <a:srgbClr val="3333CC"/>
              </a:solidFill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33400" y="1371600"/>
            <a:ext cx="8037513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Goals</a:t>
            </a:r>
          </a:p>
          <a:p>
            <a:pPr marL="457200" indent="-457200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</a:rPr>
              <a:t>efficient, fair, decentralized, simple</a:t>
            </a: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Three broad classes: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</a:rPr>
              <a:t>non-partitioning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random access</a:t>
            </a:r>
            <a:endParaRPr lang="en-US" altLang="en-US" dirty="0">
              <a:solidFill>
                <a:srgbClr val="000000"/>
              </a:solidFill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allow collisions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“taking-turns”</a:t>
            </a:r>
            <a:endParaRPr lang="en-US" altLang="en-US" dirty="0">
              <a:solidFill>
                <a:srgbClr val="000000"/>
              </a:solidFill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</a:rPr>
              <a:t>a token coordinates shared access to avoid collisions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</a:rPr>
              <a:t>channel partitioning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divide channel into smaller “pieces”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(time slot, frequency, code)</a:t>
            </a:r>
          </a:p>
        </p:txBody>
      </p:sp>
    </p:spTree>
    <p:extLst>
      <p:ext uri="{BB962C8B-B14F-4D97-AF65-F5344CB8AC3E}">
        <p14:creationId xmlns:p14="http://schemas.microsoft.com/office/powerpoint/2010/main" val="160306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ED1B7B-5A9A-C84B-AC7E-72173E644FDC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Focus: Random Access Protocols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Examples of random access MAC protocols: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slotted ALOHA and pure ALOHA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CSMA and CSMA/CD, CSMA/CA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Ethernet, </a:t>
            </a:r>
            <a:r>
              <a:rPr lang="en-US" altLang="en-US" dirty="0" err="1">
                <a:ea typeface="ＭＳ Ｐゴシック" charset="-128"/>
              </a:rPr>
              <a:t>WiFi</a:t>
            </a:r>
            <a:r>
              <a:rPr lang="en-US" altLang="en-US" dirty="0">
                <a:ea typeface="ＭＳ Ｐゴシック" charset="-128"/>
              </a:rPr>
              <a:t> 802.11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Key design points: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when to access channel?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how to detect collisions?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how to recover from collisions?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81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2CF602-BBBB-D041-B0F1-3B250A286C7F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Slotted Aloha </a:t>
            </a:r>
            <a:r>
              <a:rPr lang="en-US" altLang="en-US" sz="2800">
                <a:ea typeface="ＭＳ Ｐゴシック" charset="-128"/>
              </a:rPr>
              <a:t>[Norm Abramson]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83563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sz="2400" dirty="0">
                <a:ea typeface="ＭＳ Ｐゴシック" charset="-128"/>
              </a:rPr>
              <a:t>Time is divided into equal size slots (= </a:t>
            </a:r>
            <a:r>
              <a:rPr lang="en-US" altLang="en-US" sz="2400" dirty="0" err="1">
                <a:ea typeface="ＭＳ Ｐゴシック" charset="-128"/>
              </a:rPr>
              <a:t>pkt</a:t>
            </a:r>
            <a:r>
              <a:rPr lang="en-US" altLang="en-US" sz="2400" dirty="0">
                <a:ea typeface="ＭＳ Ｐゴシック" charset="-128"/>
              </a:rPr>
              <a:t> trans. time)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400" dirty="0">
                <a:ea typeface="ＭＳ Ｐゴシック" charset="-128"/>
              </a:rPr>
              <a:t>Node with new arriving </a:t>
            </a:r>
            <a:r>
              <a:rPr lang="en-US" altLang="en-US" sz="2400" dirty="0" err="1">
                <a:ea typeface="ＭＳ Ｐゴシック" charset="-128"/>
              </a:rPr>
              <a:t>pkt</a:t>
            </a:r>
            <a:r>
              <a:rPr lang="en-US" altLang="en-US" sz="2400" dirty="0">
                <a:ea typeface="ＭＳ Ｐゴシック" charset="-128"/>
              </a:rPr>
              <a:t>: transmit at beginning of next slot 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400" dirty="0">
                <a:ea typeface="ＭＳ Ｐゴシック" charset="-128"/>
              </a:rPr>
              <a:t>If collision: retransmit </a:t>
            </a:r>
            <a:r>
              <a:rPr lang="en-US" altLang="en-US" sz="2400" dirty="0" err="1">
                <a:ea typeface="ＭＳ Ｐゴシック" charset="-128"/>
              </a:rPr>
              <a:t>pkt</a:t>
            </a:r>
            <a:r>
              <a:rPr lang="en-US" altLang="en-US" sz="2400" dirty="0">
                <a:ea typeface="ＭＳ Ｐゴシック" charset="-128"/>
              </a:rPr>
              <a:t> in future slots with probability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p</a:t>
            </a:r>
            <a:r>
              <a:rPr lang="en-US" altLang="en-US" sz="2400" dirty="0">
                <a:ea typeface="ＭＳ Ｐゴシック" charset="-128"/>
              </a:rPr>
              <a:t>, until successful.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199684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151313"/>
            <a:ext cx="80899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1866900" y="6186488"/>
            <a:ext cx="50069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Success (S), Collision (C),  Empty (E) slots</a:t>
            </a:r>
            <a:endParaRPr lang="en-US" altLang="en-US" sz="2000">
              <a:solidFill>
                <a:srgbClr val="000000"/>
              </a:solidFill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9968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28575"/>
            <a:ext cx="1727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79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3359" y="6401645"/>
            <a:ext cx="2130641" cy="4563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1613" indent="-285236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0943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597320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3697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0074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66451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2828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79205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9A0C45B-E41C-374A-8202-D651C9536CEA}" type="slidenum">
              <a:rPr lang="en-US" altLang="en-US" sz="1198">
                <a:solidFill>
                  <a:srgbClr val="000000"/>
                </a:solidFill>
                <a:latin typeface="Tahoma" charset="0"/>
              </a:rPr>
              <a:pPr/>
              <a:t>14</a:t>
            </a:fld>
            <a:endParaRPr lang="en-US" altLang="en-US" sz="1198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Slotted Aloha in Real Life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8060" y="1679640"/>
            <a:ext cx="3996274" cy="49010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1996" dirty="0">
                <a:ea typeface="ＭＳ Ｐゴシック" charset="-128"/>
              </a:rPr>
              <a:t>Notations: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>
                <a:ea typeface="ＭＳ Ｐゴシック" charset="-128"/>
              </a:rPr>
              <a:t>Broadcast control channel (BCCH): from base station, announces cell identifier, synchronization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>
                <a:ea typeface="ＭＳ Ｐゴシック" charset="-128"/>
              </a:rPr>
              <a:t>Random access channel (RACH): MSs for initial access, </a:t>
            </a:r>
            <a:r>
              <a:rPr lang="en-US" altLang="en-US" sz="1800" b="1" dirty="0">
                <a:solidFill>
                  <a:srgbClr val="FF0000"/>
                </a:solidFill>
                <a:ea typeface="ＭＳ Ｐゴシック" charset="-128"/>
              </a:rPr>
              <a:t>slotted Aloha</a:t>
            </a:r>
            <a:endParaRPr lang="en-US" altLang="en-US" sz="18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>
                <a:ea typeface="ＭＳ Ｐゴシック" charset="-128"/>
              </a:rPr>
              <a:t>access grant channel (AGCH): BTS informs an MS its allocation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>
                <a:ea typeface="ＭＳ Ｐゴシック" charset="-128"/>
              </a:rPr>
              <a:t>standalone dedicated control channel (SDCCH): signaling and short message between MS and an MS</a:t>
            </a:r>
            <a:endParaRPr lang="en-US" altLang="zh-CN" sz="1800" dirty="0">
              <a:ea typeface="SimSun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>
                <a:ea typeface="ＭＳ Ｐゴシック" charset="-128"/>
              </a:rPr>
              <a:t>Traffic channels (TCH)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818" y="1527521"/>
            <a:ext cx="3810880" cy="4647531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1797" dirty="0">
                <a:ea typeface="ＭＳ Ｐゴシック" charset="-128"/>
              </a:rPr>
              <a:t>call setup in GSM</a:t>
            </a:r>
            <a:endParaRPr lang="en-US" altLang="en-US" sz="2396" dirty="0">
              <a:ea typeface="ＭＳ Ｐゴシック" charset="-128"/>
            </a:endParaRPr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4207550" y="2058352"/>
            <a:ext cx="0" cy="39629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72" tIns="45581" rIns="91172" bIns="45581" anchor="ctr"/>
          <a:lstStyle/>
          <a:p>
            <a:pPr algn="ctr"/>
            <a:endParaRPr lang="en-US" sz="499">
              <a:solidFill>
                <a:srgbClr val="000000"/>
              </a:solidFill>
            </a:endParaRP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3955605" y="1773130"/>
            <a:ext cx="540336" cy="3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7" tIns="45660" rIns="91307" bIns="45660">
            <a:spAutoFit/>
          </a:bodyPr>
          <a:lstStyle>
            <a:lvl1pPr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397">
                <a:solidFill>
                  <a:srgbClr val="000000"/>
                </a:solidFill>
                <a:latin typeface="Comic Sans MS" charset="0"/>
              </a:rPr>
              <a:t>BTS</a:t>
            </a:r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>
            <a:off x="1735628" y="2058352"/>
            <a:ext cx="0" cy="39629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72" tIns="45581" rIns="91172" bIns="45581" anchor="ctr"/>
          <a:lstStyle/>
          <a:p>
            <a:pPr algn="ctr"/>
            <a:endParaRPr lang="en-US" sz="499">
              <a:solidFill>
                <a:srgbClr val="000000"/>
              </a:solidFill>
            </a:endParaRP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1520127" y="1784221"/>
            <a:ext cx="464278" cy="3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7" tIns="45660" rIns="91307" bIns="45660">
            <a:spAutoFit/>
          </a:bodyPr>
          <a:lstStyle>
            <a:lvl1pPr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397">
                <a:solidFill>
                  <a:srgbClr val="000000"/>
                </a:solidFill>
                <a:latin typeface="Comic Sans MS" charset="0"/>
              </a:rPr>
              <a:t>MS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35628" y="2265929"/>
            <a:ext cx="2544812" cy="328006"/>
            <a:chOff x="3554" y="1473"/>
            <a:chExt cx="1604" cy="207"/>
          </a:xfrm>
        </p:grpSpPr>
        <p:sp>
          <p:nvSpPr>
            <p:cNvPr id="146453" name="Line 10"/>
            <p:cNvSpPr>
              <a:spLocks noChangeShapeType="1"/>
            </p:cNvSpPr>
            <p:nvPr/>
          </p:nvSpPr>
          <p:spPr bwMode="auto">
            <a:xfrm>
              <a:off x="3575" y="1680"/>
              <a:ext cx="15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99">
                <a:solidFill>
                  <a:srgbClr val="000000"/>
                </a:solidFill>
              </a:endParaRPr>
            </a:p>
          </p:txBody>
        </p:sp>
        <p:sp>
          <p:nvSpPr>
            <p:cNvPr id="146454" name="Text Box 11"/>
            <p:cNvSpPr txBox="1">
              <a:spLocks noChangeArrowheads="1"/>
            </p:cNvSpPr>
            <p:nvPr/>
          </p:nvSpPr>
          <p:spPr bwMode="auto">
            <a:xfrm>
              <a:off x="3554" y="1473"/>
              <a:ext cx="160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4" rIns="91408" bIns="45704">
              <a:spAutoFit/>
            </a:bodyPr>
            <a:lstStyle>
              <a:lvl1pPr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198">
                  <a:solidFill>
                    <a:srgbClr val="000000"/>
                  </a:solidFill>
                  <a:latin typeface="Comic Sans MS" charset="0"/>
                </a:rPr>
                <a:t>RACH (request signaling channel)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35628" y="2728622"/>
            <a:ext cx="2456077" cy="293145"/>
            <a:chOff x="3554" y="1765"/>
            <a:chExt cx="1548" cy="184"/>
          </a:xfrm>
        </p:grpSpPr>
        <p:sp>
          <p:nvSpPr>
            <p:cNvPr id="146451" name="Line 13"/>
            <p:cNvSpPr>
              <a:spLocks noChangeShapeType="1"/>
            </p:cNvSpPr>
            <p:nvPr/>
          </p:nvSpPr>
          <p:spPr bwMode="auto">
            <a:xfrm flipV="1">
              <a:off x="3554" y="1949"/>
              <a:ext cx="1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99">
                <a:solidFill>
                  <a:srgbClr val="000000"/>
                </a:solidFill>
              </a:endParaRPr>
            </a:p>
          </p:txBody>
        </p:sp>
        <p:sp>
          <p:nvSpPr>
            <p:cNvPr id="146452" name="Text Box 14"/>
            <p:cNvSpPr txBox="1">
              <a:spLocks noChangeArrowheads="1"/>
            </p:cNvSpPr>
            <p:nvPr/>
          </p:nvSpPr>
          <p:spPr bwMode="auto">
            <a:xfrm>
              <a:off x="3566" y="1765"/>
              <a:ext cx="15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4" rIns="91408" bIns="45704">
              <a:spAutoFit/>
            </a:bodyPr>
            <a:lstStyle>
              <a:lvl1pPr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198">
                  <a:solidFill>
                    <a:srgbClr val="000000"/>
                  </a:solidFill>
                  <a:latin typeface="Comic Sans MS" charset="0"/>
                </a:rPr>
                <a:t>AGCH (assign signaling channel)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754643" y="3218253"/>
            <a:ext cx="2451324" cy="328005"/>
            <a:chOff x="3554" y="1473"/>
            <a:chExt cx="1545" cy="207"/>
          </a:xfrm>
        </p:grpSpPr>
        <p:sp>
          <p:nvSpPr>
            <p:cNvPr id="146449" name="Line 16"/>
            <p:cNvSpPr>
              <a:spLocks noChangeShapeType="1"/>
            </p:cNvSpPr>
            <p:nvPr/>
          </p:nvSpPr>
          <p:spPr bwMode="auto">
            <a:xfrm>
              <a:off x="3575" y="1680"/>
              <a:ext cx="15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99">
                <a:solidFill>
                  <a:srgbClr val="000000"/>
                </a:solidFill>
              </a:endParaRPr>
            </a:p>
          </p:txBody>
        </p:sp>
        <p:sp>
          <p:nvSpPr>
            <p:cNvPr id="146450" name="Text Box 17"/>
            <p:cNvSpPr txBox="1">
              <a:spLocks noChangeArrowheads="1"/>
            </p:cNvSpPr>
            <p:nvPr/>
          </p:nvSpPr>
          <p:spPr bwMode="auto">
            <a:xfrm>
              <a:off x="3554" y="1473"/>
              <a:ext cx="135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4" rIns="91408" bIns="45704">
              <a:spAutoFit/>
            </a:bodyPr>
            <a:lstStyle>
              <a:lvl1pPr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198">
                  <a:solidFill>
                    <a:srgbClr val="000000"/>
                  </a:solidFill>
                  <a:latin typeface="Comic Sans MS" charset="0"/>
                </a:rPr>
                <a:t>SDCCH (request call setup)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767320" y="4324280"/>
            <a:ext cx="2449738" cy="291560"/>
            <a:chOff x="3554" y="1765"/>
            <a:chExt cx="1544" cy="184"/>
          </a:xfrm>
        </p:grpSpPr>
        <p:sp>
          <p:nvSpPr>
            <p:cNvPr id="146447" name="Line 19"/>
            <p:cNvSpPr>
              <a:spLocks noChangeShapeType="1"/>
            </p:cNvSpPr>
            <p:nvPr/>
          </p:nvSpPr>
          <p:spPr bwMode="auto">
            <a:xfrm flipV="1">
              <a:off x="3554" y="1949"/>
              <a:ext cx="1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99">
                <a:solidFill>
                  <a:srgbClr val="000000"/>
                </a:solidFill>
              </a:endParaRPr>
            </a:p>
          </p:txBody>
        </p:sp>
        <p:sp>
          <p:nvSpPr>
            <p:cNvPr id="146448" name="Text Box 20"/>
            <p:cNvSpPr txBox="1">
              <a:spLocks noChangeArrowheads="1"/>
            </p:cNvSpPr>
            <p:nvPr/>
          </p:nvSpPr>
          <p:spPr bwMode="auto">
            <a:xfrm>
              <a:off x="3566" y="1765"/>
              <a:ext cx="104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4" rIns="91408" bIns="45704">
              <a:spAutoFit/>
            </a:bodyPr>
            <a:lstStyle>
              <a:lvl1pPr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198">
                  <a:solidFill>
                    <a:srgbClr val="000000"/>
                  </a:solidFill>
                  <a:latin typeface="Comic Sans MS" charset="0"/>
                </a:rPr>
                <a:t>SDCCH (assign TCH)</a:t>
              </a:r>
            </a:p>
          </p:txBody>
        </p:sp>
      </p:grpSp>
      <p:sp>
        <p:nvSpPr>
          <p:cNvPr id="878613" name="Rectangle 21"/>
          <p:cNvSpPr>
            <a:spLocks noChangeArrowheads="1"/>
          </p:cNvSpPr>
          <p:nvPr/>
        </p:nvSpPr>
        <p:spPr bwMode="auto">
          <a:xfrm>
            <a:off x="1502697" y="3817220"/>
            <a:ext cx="2939369" cy="39614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07" tIns="45660" rIns="91307" bIns="4566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397">
                <a:solidFill>
                  <a:srgbClr val="000000"/>
                </a:solidFill>
                <a:latin typeface="Comic Sans MS" charset="0"/>
              </a:rPr>
              <a:t>SDCCH message exchange</a:t>
            </a:r>
          </a:p>
        </p:txBody>
      </p:sp>
      <p:sp>
        <p:nvSpPr>
          <p:cNvPr id="878614" name="Rectangle 22"/>
          <p:cNvSpPr>
            <a:spLocks noChangeArrowheads="1"/>
          </p:cNvSpPr>
          <p:nvPr/>
        </p:nvSpPr>
        <p:spPr bwMode="auto">
          <a:xfrm>
            <a:off x="1512204" y="4883632"/>
            <a:ext cx="2939369" cy="39614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07" tIns="45660" rIns="91307" bIns="4566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397">
                <a:solidFill>
                  <a:srgbClr val="000000"/>
                </a:solidFill>
                <a:latin typeface="Comic Sans MS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0038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727F5C-F85A-4447-841C-0B30C85B1623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Slotted Aloha Efficiency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287463"/>
            <a:ext cx="7772400" cy="51054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en-US" sz="3200" u="sng">
                <a:solidFill>
                  <a:srgbClr val="FF0000"/>
                </a:solidFill>
                <a:ea typeface="ＭＳ Ｐゴシック" charset="-128"/>
              </a:rPr>
              <a:t>Q:</a:t>
            </a:r>
            <a:r>
              <a:rPr lang="en-US" altLang="en-US" sz="3200">
                <a:ea typeface="ＭＳ Ｐゴシック" charset="-128"/>
              </a:rPr>
              <a:t> What is the fraction of successful slots?</a:t>
            </a:r>
          </a:p>
          <a:p>
            <a:pPr>
              <a:buFont typeface="ZapfDingbats" charset="0"/>
              <a:buNone/>
            </a:pPr>
            <a:r>
              <a:rPr lang="en-US" altLang="en-US" sz="2400">
                <a:ea typeface="ＭＳ Ｐゴシック" charset="-128"/>
              </a:rPr>
              <a:t>suppose n stations have packets to send</a:t>
            </a:r>
          </a:p>
          <a:p>
            <a:pPr>
              <a:buFont typeface="ZapfDingbats" charset="0"/>
              <a:buNone/>
            </a:pPr>
            <a:r>
              <a:rPr lang="en-US" altLang="en-US" sz="2400">
                <a:ea typeface="ＭＳ Ｐゴシック" charset="-128"/>
              </a:rPr>
              <a:t>suppose each transmits in a slot with probability </a:t>
            </a:r>
            <a:r>
              <a:rPr lang="en-US" altLang="en-US" sz="2400" i="1">
                <a:ea typeface="ＭＳ Ｐゴシック" charset="-128"/>
              </a:rPr>
              <a:t>p</a:t>
            </a:r>
          </a:p>
          <a:p>
            <a:pPr>
              <a:buFont typeface="ZapfDingbats" charset="0"/>
              <a:buNone/>
            </a:pPr>
            <a:endParaRPr lang="en-US" altLang="en-US">
              <a:ea typeface="ＭＳ Ｐゴシック" charset="-128"/>
            </a:endParaRPr>
          </a:p>
          <a:p>
            <a:pPr>
              <a:buFont typeface="ZapfDingbats" charset="0"/>
              <a:buNone/>
            </a:pPr>
            <a:r>
              <a:rPr lang="en-US" altLang="en-US">
                <a:ea typeface="ＭＳ Ｐゴシック" charset="-128"/>
              </a:rPr>
              <a:t>	- </a:t>
            </a:r>
            <a:r>
              <a:rPr lang="en-US" altLang="en-US" sz="2400">
                <a:ea typeface="ＭＳ Ｐゴシック" charset="-128"/>
              </a:rPr>
              <a:t>prob. of succ. by a specific node:    p (1-p)</a:t>
            </a:r>
            <a:r>
              <a:rPr lang="en-US" altLang="en-US" sz="2400" b="1" baseline="30000">
                <a:ea typeface="ＭＳ Ｐゴシック" charset="-128"/>
              </a:rPr>
              <a:t>(n-1)</a:t>
            </a:r>
          </a:p>
          <a:p>
            <a:pPr>
              <a:buFont typeface="ZapfDingbats" charset="0"/>
              <a:buNone/>
            </a:pPr>
            <a:r>
              <a:rPr lang="en-US" altLang="en-US" sz="2400" b="1" baseline="30000">
                <a:ea typeface="ＭＳ Ｐゴシック" charset="-128"/>
              </a:rPr>
              <a:t> </a:t>
            </a:r>
            <a:r>
              <a:rPr lang="en-US" altLang="en-US" sz="2400">
                <a:ea typeface="ＭＳ Ｐゴシック" charset="-128"/>
              </a:rPr>
              <a:t> </a:t>
            </a:r>
          </a:p>
          <a:p>
            <a:pPr>
              <a:buFont typeface="ZapfDingbats" charset="0"/>
              <a:buNone/>
            </a:pPr>
            <a:r>
              <a:rPr lang="en-US" altLang="en-US" sz="2400">
                <a:ea typeface="ＭＳ Ｐゴシック" charset="-128"/>
              </a:rPr>
              <a:t>	- prob. of succ. by any one of the N nodes</a:t>
            </a:r>
          </a:p>
          <a:p>
            <a:pPr>
              <a:buFont typeface="ZapfDingbats" charset="0"/>
              <a:buNone/>
            </a:pPr>
            <a:r>
              <a:rPr lang="en-US" altLang="en-US" sz="2400">
                <a:ea typeface="ＭＳ Ｐゴシック" charset="-128"/>
              </a:rPr>
              <a:t>		S(p) = n * Prob (only one transmits) </a:t>
            </a:r>
          </a:p>
          <a:p>
            <a:pPr>
              <a:buFont typeface="ZapfDingbats" charset="0"/>
              <a:buNone/>
            </a:pPr>
            <a:r>
              <a:rPr lang="en-US" altLang="en-US" sz="2400">
                <a:ea typeface="ＭＳ Ｐゴシック" charset="-128"/>
              </a:rPr>
              <a:t>            = n p (1-p)</a:t>
            </a:r>
            <a:r>
              <a:rPr lang="en-US" altLang="en-US" sz="2400" b="1" baseline="30000">
                <a:ea typeface="ＭＳ Ｐゴシック" charset="-128"/>
              </a:rPr>
              <a:t>(n-1)</a:t>
            </a:r>
            <a:endParaRPr lang="en-US" altLang="en-US" sz="2400" baseline="300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2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BAE72F-7300-ED4F-8FC7-E34B654FAD07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226"/>
            <a:ext cx="8024813" cy="1143000"/>
          </a:xfrm>
        </p:spPr>
        <p:txBody>
          <a:bodyPr/>
          <a:lstStyle/>
          <a:p>
            <a:r>
              <a:rPr lang="en-US" altLang="en-US" sz="3600" dirty="0" err="1">
                <a:ea typeface="ＭＳ Ｐゴシック" charset="-128"/>
              </a:rPr>
              <a:t>Goodput</a:t>
            </a:r>
            <a:r>
              <a:rPr lang="en-US" altLang="en-US" sz="3600" dirty="0">
                <a:ea typeface="ＭＳ Ｐゴシック" charset="-128"/>
              </a:rPr>
              <a:t> vs. Offered Load </a:t>
            </a:r>
            <a:br>
              <a:rPr lang="en-US" altLang="en-US" sz="3600" dirty="0">
                <a:ea typeface="ＭＳ Ｐゴシック" charset="-128"/>
              </a:rPr>
            </a:br>
            <a:r>
              <a:rPr lang="en-US" altLang="en-US" sz="3600" dirty="0">
                <a:ea typeface="ＭＳ Ｐゴシック" charset="-128"/>
              </a:rPr>
              <a:t>for Slotted Aloha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328738"/>
            <a:ext cx="8264525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en-US" sz="2000">
                <a:ea typeface="ＭＳ Ｐゴシック" charset="-128"/>
              </a:rPr>
              <a:t>	</a:t>
            </a:r>
            <a:endParaRPr lang="en-US" altLang="en-US" sz="2400" b="1" i="1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 rot="-5391161">
            <a:off x="-56355" y="2351881"/>
            <a:ext cx="2976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S = throughput = 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goodput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(success rate)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2093913" y="3862388"/>
            <a:ext cx="4270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 flipH="1" flipV="1">
            <a:off x="2089150" y="1595438"/>
            <a:ext cx="0" cy="2263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>
            <a:off x="2784475" y="3800475"/>
            <a:ext cx="0" cy="136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3506788" y="3797300"/>
            <a:ext cx="0" cy="136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4210050" y="3789363"/>
            <a:ext cx="0" cy="136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4905375" y="3794125"/>
            <a:ext cx="0" cy="136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>
            <a:off x="6313488" y="3790950"/>
            <a:ext cx="0" cy="136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>
            <a:off x="2020888" y="1941513"/>
            <a:ext cx="146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>
            <a:off x="2014538" y="2438400"/>
            <a:ext cx="146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>
            <a:off x="2022475" y="2925763"/>
            <a:ext cx="146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1" name="Line 15"/>
          <p:cNvSpPr>
            <a:spLocks noChangeShapeType="1"/>
          </p:cNvSpPr>
          <p:nvPr/>
        </p:nvSpPr>
        <p:spPr bwMode="auto">
          <a:xfrm>
            <a:off x="2025650" y="3378200"/>
            <a:ext cx="146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>
            <a:off x="2868613" y="4092575"/>
            <a:ext cx="2182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G = offered load = np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3793" name="Text Box 17"/>
          <p:cNvSpPr txBox="1">
            <a:spLocks noChangeArrowheads="1"/>
          </p:cNvSpPr>
          <p:nvPr/>
        </p:nvSpPr>
        <p:spPr bwMode="auto">
          <a:xfrm>
            <a:off x="2589213" y="3892550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0.5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3284538" y="3892550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1.0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3994150" y="3878263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1.5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4699000" y="3887788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2.0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203797" name="Group 33"/>
          <p:cNvGrpSpPr>
            <a:grpSpLocks/>
          </p:cNvGrpSpPr>
          <p:nvPr/>
        </p:nvGrpSpPr>
        <p:grpSpPr bwMode="auto">
          <a:xfrm>
            <a:off x="2106613" y="2043113"/>
            <a:ext cx="4656137" cy="1763712"/>
            <a:chOff x="923" y="2655"/>
            <a:chExt cx="2933" cy="1111"/>
          </a:xfrm>
        </p:grpSpPr>
        <p:sp>
          <p:nvSpPr>
            <p:cNvPr id="203799" name="Text Box 34"/>
            <p:cNvSpPr txBox="1">
              <a:spLocks noChangeArrowheads="1"/>
            </p:cNvSpPr>
            <p:nvPr/>
          </p:nvSpPr>
          <p:spPr bwMode="auto">
            <a:xfrm>
              <a:off x="2910" y="2942"/>
              <a:ext cx="9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Slotted Aloha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3800" name="Freeform 35"/>
            <p:cNvSpPr>
              <a:spLocks/>
            </p:cNvSpPr>
            <p:nvPr/>
          </p:nvSpPr>
          <p:spPr bwMode="auto">
            <a:xfrm>
              <a:off x="923" y="2662"/>
              <a:ext cx="2696" cy="1104"/>
            </a:xfrm>
            <a:custGeom>
              <a:avLst/>
              <a:gdLst>
                <a:gd name="T0" fmla="*/ 0 w 2696"/>
                <a:gd name="T1" fmla="*/ 1104 h 1104"/>
                <a:gd name="T2" fmla="*/ 125 w 2696"/>
                <a:gd name="T3" fmla="*/ 702 h 1104"/>
                <a:gd name="T4" fmla="*/ 268 w 2696"/>
                <a:gd name="T5" fmla="*/ 419 h 1104"/>
                <a:gd name="T6" fmla="*/ 406 w 2696"/>
                <a:gd name="T7" fmla="*/ 239 h 1104"/>
                <a:gd name="T8" fmla="*/ 547 w 2696"/>
                <a:gd name="T9" fmla="*/ 110 h 1104"/>
                <a:gd name="T10" fmla="*/ 719 w 2696"/>
                <a:gd name="T11" fmla="*/ 22 h 1104"/>
                <a:gd name="T12" fmla="*/ 877 w 2696"/>
                <a:gd name="T13" fmla="*/ 2 h 1104"/>
                <a:gd name="T14" fmla="*/ 1027 w 2696"/>
                <a:gd name="T15" fmla="*/ 11 h 1104"/>
                <a:gd name="T16" fmla="*/ 1183 w 2696"/>
                <a:gd name="T17" fmla="*/ 59 h 1104"/>
                <a:gd name="T18" fmla="*/ 1351 w 2696"/>
                <a:gd name="T19" fmla="*/ 115 h 1104"/>
                <a:gd name="T20" fmla="*/ 1589 w 2696"/>
                <a:gd name="T21" fmla="*/ 227 h 1104"/>
                <a:gd name="T22" fmla="*/ 1833 w 2696"/>
                <a:gd name="T23" fmla="*/ 345 h 1104"/>
                <a:gd name="T24" fmla="*/ 2064 w 2696"/>
                <a:gd name="T25" fmla="*/ 464 h 1104"/>
                <a:gd name="T26" fmla="*/ 2294 w 2696"/>
                <a:gd name="T27" fmla="*/ 570 h 1104"/>
                <a:gd name="T28" fmla="*/ 2532 w 2696"/>
                <a:gd name="T29" fmla="*/ 669 h 1104"/>
                <a:gd name="T30" fmla="*/ 2696 w 2696"/>
                <a:gd name="T31" fmla="*/ 708 h 11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6"/>
                <a:gd name="T49" fmla="*/ 0 h 1104"/>
                <a:gd name="T50" fmla="*/ 2696 w 2696"/>
                <a:gd name="T51" fmla="*/ 1104 h 11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6" h="1104">
                  <a:moveTo>
                    <a:pt x="0" y="1104"/>
                  </a:moveTo>
                  <a:cubicBezTo>
                    <a:pt x="37" y="964"/>
                    <a:pt x="80" y="816"/>
                    <a:pt x="125" y="702"/>
                  </a:cubicBezTo>
                  <a:cubicBezTo>
                    <a:pt x="170" y="588"/>
                    <a:pt x="221" y="496"/>
                    <a:pt x="268" y="419"/>
                  </a:cubicBezTo>
                  <a:cubicBezTo>
                    <a:pt x="315" y="342"/>
                    <a:pt x="360" y="290"/>
                    <a:pt x="406" y="239"/>
                  </a:cubicBezTo>
                  <a:cubicBezTo>
                    <a:pt x="452" y="188"/>
                    <a:pt x="495" y="146"/>
                    <a:pt x="547" y="110"/>
                  </a:cubicBezTo>
                  <a:cubicBezTo>
                    <a:pt x="599" y="74"/>
                    <a:pt x="664" y="40"/>
                    <a:pt x="719" y="22"/>
                  </a:cubicBezTo>
                  <a:cubicBezTo>
                    <a:pt x="774" y="4"/>
                    <a:pt x="826" y="4"/>
                    <a:pt x="877" y="2"/>
                  </a:cubicBezTo>
                  <a:cubicBezTo>
                    <a:pt x="928" y="0"/>
                    <a:pt x="976" y="2"/>
                    <a:pt x="1027" y="11"/>
                  </a:cubicBezTo>
                  <a:cubicBezTo>
                    <a:pt x="1078" y="20"/>
                    <a:pt x="1129" y="42"/>
                    <a:pt x="1183" y="59"/>
                  </a:cubicBezTo>
                  <a:cubicBezTo>
                    <a:pt x="1237" y="76"/>
                    <a:pt x="1283" y="87"/>
                    <a:pt x="1351" y="115"/>
                  </a:cubicBezTo>
                  <a:cubicBezTo>
                    <a:pt x="1419" y="143"/>
                    <a:pt x="1509" y="189"/>
                    <a:pt x="1589" y="227"/>
                  </a:cubicBezTo>
                  <a:cubicBezTo>
                    <a:pt x="1669" y="265"/>
                    <a:pt x="1754" y="306"/>
                    <a:pt x="1833" y="345"/>
                  </a:cubicBezTo>
                  <a:cubicBezTo>
                    <a:pt x="1912" y="384"/>
                    <a:pt x="1987" y="427"/>
                    <a:pt x="2064" y="464"/>
                  </a:cubicBezTo>
                  <a:cubicBezTo>
                    <a:pt x="2141" y="501"/>
                    <a:pt x="2216" y="536"/>
                    <a:pt x="2294" y="570"/>
                  </a:cubicBezTo>
                  <a:cubicBezTo>
                    <a:pt x="2372" y="604"/>
                    <a:pt x="2465" y="646"/>
                    <a:pt x="2532" y="669"/>
                  </a:cubicBezTo>
                  <a:cubicBezTo>
                    <a:pt x="2599" y="692"/>
                    <a:pt x="2647" y="700"/>
                    <a:pt x="2696" y="70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1" name="Line 36"/>
            <p:cNvSpPr>
              <a:spLocks noChangeShapeType="1"/>
            </p:cNvSpPr>
            <p:nvPr/>
          </p:nvSpPr>
          <p:spPr bwMode="auto">
            <a:xfrm>
              <a:off x="1806" y="2697"/>
              <a:ext cx="7" cy="1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2" name="Line 37"/>
            <p:cNvSpPr>
              <a:spLocks noChangeShapeType="1"/>
            </p:cNvSpPr>
            <p:nvPr/>
          </p:nvSpPr>
          <p:spPr bwMode="auto">
            <a:xfrm flipV="1">
              <a:off x="939" y="2655"/>
              <a:ext cx="864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502" name="Rectangle 39"/>
          <p:cNvSpPr>
            <a:spLocks noChangeArrowheads="1"/>
          </p:cNvSpPr>
          <p:nvPr/>
        </p:nvSpPr>
        <p:spPr bwMode="auto">
          <a:xfrm>
            <a:off x="533400" y="4646613"/>
            <a:ext cx="81470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1800" dirty="0">
                <a:solidFill>
                  <a:srgbClr val="000000"/>
                </a:solidFill>
              </a:rPr>
              <a:t>when p n &lt; 1, as p (or n) increases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0000"/>
                </a:solidFill>
              </a:rPr>
              <a:t>probability of empty slots reduces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0000"/>
                </a:solidFill>
              </a:rPr>
              <a:t>probability of collision is still low, thus goodput increases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1800" dirty="0">
                <a:solidFill>
                  <a:srgbClr val="000000"/>
                </a:solidFill>
              </a:rPr>
              <a:t>when p n &gt; 1, as p (or n) increases, 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0000"/>
                </a:solidFill>
              </a:rPr>
              <a:t>probability of empty slots does not reduce much, but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0000"/>
                </a:solidFill>
              </a:rPr>
              <a:t>probability of collision increases, thus goodput decreases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1800" dirty="0">
                <a:solidFill>
                  <a:srgbClr val="000000"/>
                </a:solidFill>
              </a:rPr>
              <a:t>goodput is optimal when p n = 1</a:t>
            </a:r>
            <a:r>
              <a:rPr lang="en-US" altLang="zh-CN" sz="1800" dirty="0">
                <a:solidFill>
                  <a:srgbClr val="000000"/>
                </a:solidFill>
              </a:rPr>
              <a:t>,</a:t>
            </a:r>
            <a:r>
              <a:rPr lang="zh-CN" altLang="en-US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n</a:t>
            </a:r>
            <a:r>
              <a:rPr lang="zh-CN" altLang="en-US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-&gt;</a:t>
            </a:r>
            <a:r>
              <a:rPr lang="zh-CN" altLang="en-US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infinite,</a:t>
            </a:r>
            <a:r>
              <a:rPr lang="zh-CN" altLang="en-US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S</a:t>
            </a:r>
            <a:r>
              <a:rPr lang="zh-CN" altLang="en-US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-&gt;</a:t>
            </a:r>
            <a:r>
              <a:rPr lang="zh-CN" altLang="en-US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1/e</a:t>
            </a:r>
            <a:r>
              <a:rPr lang="zh-CN" altLang="en-US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(~37%)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8EB9A7-7F8B-A644-8EA1-EF8251341222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Dynamics of (Slotted) Aloha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Slotted Aloha has maximum throughput when np = 1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Implies we need to adjust p as the number of backlog stations varies.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Early design question: what is the effect if we do not change p-</a:t>
            </a:r>
            <a:r>
              <a:rPr lang="mr-IN" altLang="en-US" dirty="0">
                <a:ea typeface="ＭＳ Ｐゴシック" charset="-128"/>
              </a:rPr>
              <a:t>–</a:t>
            </a:r>
            <a:r>
              <a:rPr lang="en-US" altLang="en-US" dirty="0">
                <a:ea typeface="ＭＳ Ｐゴシック" charset="-128"/>
              </a:rPr>
              <a:t>use a fixed p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Assume we have a total of m stations (the machines on a LAN):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n of them are currently backlogged, each tries with a (fixed) probability p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the remaining m-n stations are not backlogged. They may start to generate packets with a probability p</a:t>
            </a:r>
            <a:r>
              <a:rPr lang="en-US" altLang="en-US" baseline="-25000" dirty="0">
                <a:ea typeface="ＭＳ Ｐゴシック" charset="-128"/>
              </a:rPr>
              <a:t>a</a:t>
            </a:r>
            <a:r>
              <a:rPr lang="en-US" altLang="en-US" dirty="0">
                <a:ea typeface="ＭＳ Ｐゴシック" charset="-128"/>
              </a:rPr>
              <a:t>, where p</a:t>
            </a:r>
            <a:r>
              <a:rPr lang="en-US" altLang="en-US" baseline="-25000" dirty="0">
                <a:ea typeface="ＭＳ Ｐゴシック" charset="-128"/>
              </a:rPr>
              <a:t>a</a:t>
            </a:r>
            <a:r>
              <a:rPr lang="en-US" altLang="en-US" dirty="0">
                <a:ea typeface="ＭＳ Ｐゴシック" charset="-128"/>
              </a:rPr>
              <a:t> is much smaller than p</a:t>
            </a:r>
          </a:p>
        </p:txBody>
      </p:sp>
    </p:spTree>
    <p:extLst>
      <p:ext uri="{BB962C8B-B14F-4D97-AF65-F5344CB8AC3E}">
        <p14:creationId xmlns:p14="http://schemas.microsoft.com/office/powerpoint/2010/main" val="135443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5809DD-4ABE-9F4E-9240-B82C1F483296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Model</a:t>
            </a:r>
          </a:p>
        </p:txBody>
      </p:sp>
      <p:sp>
        <p:nvSpPr>
          <p:cNvPr id="216067" name="Line 6"/>
          <p:cNvSpPr>
            <a:spLocks noChangeShapeType="1"/>
          </p:cNvSpPr>
          <p:nvPr/>
        </p:nvSpPr>
        <p:spPr bwMode="auto">
          <a:xfrm>
            <a:off x="3509963" y="233838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8" name="Line 7"/>
          <p:cNvSpPr>
            <a:spLocks noChangeShapeType="1"/>
          </p:cNvSpPr>
          <p:nvPr/>
        </p:nvSpPr>
        <p:spPr bwMode="auto">
          <a:xfrm>
            <a:off x="3509963" y="317658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9" name="Line 8"/>
          <p:cNvSpPr>
            <a:spLocks noChangeShapeType="1"/>
          </p:cNvSpPr>
          <p:nvPr/>
        </p:nvSpPr>
        <p:spPr bwMode="auto">
          <a:xfrm>
            <a:off x="5567363" y="2338388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0" name="Line 9"/>
          <p:cNvSpPr>
            <a:spLocks noChangeShapeType="1"/>
          </p:cNvSpPr>
          <p:nvPr/>
        </p:nvSpPr>
        <p:spPr bwMode="auto">
          <a:xfrm>
            <a:off x="5338763" y="2338388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1" name="Line 10"/>
          <p:cNvSpPr>
            <a:spLocks noChangeShapeType="1"/>
          </p:cNvSpPr>
          <p:nvPr/>
        </p:nvSpPr>
        <p:spPr bwMode="auto">
          <a:xfrm>
            <a:off x="5110163" y="2338388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2" name="Line 11"/>
          <p:cNvSpPr>
            <a:spLocks noChangeShapeType="1"/>
          </p:cNvSpPr>
          <p:nvPr/>
        </p:nvSpPr>
        <p:spPr bwMode="auto">
          <a:xfrm>
            <a:off x="4881563" y="2338388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3" name="Line 12"/>
          <p:cNvSpPr>
            <a:spLocks noChangeShapeType="1"/>
          </p:cNvSpPr>
          <p:nvPr/>
        </p:nvSpPr>
        <p:spPr bwMode="auto">
          <a:xfrm>
            <a:off x="1651000" y="2795588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4" name="Line 13"/>
          <p:cNvSpPr>
            <a:spLocks noChangeShapeType="1"/>
          </p:cNvSpPr>
          <p:nvPr/>
        </p:nvSpPr>
        <p:spPr bwMode="auto">
          <a:xfrm>
            <a:off x="5567363" y="2795588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5" name="Text Box 14"/>
          <p:cNvSpPr txBox="1">
            <a:spLocks noChangeArrowheads="1"/>
          </p:cNvSpPr>
          <p:nvPr/>
        </p:nvSpPr>
        <p:spPr bwMode="auto">
          <a:xfrm>
            <a:off x="2995613" y="1427163"/>
            <a:ext cx="3101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n backlogged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each transmits with prob. p</a:t>
            </a:r>
          </a:p>
        </p:txBody>
      </p:sp>
      <p:sp>
        <p:nvSpPr>
          <p:cNvPr id="216076" name="Line 15"/>
          <p:cNvSpPr>
            <a:spLocks noChangeShapeType="1"/>
          </p:cNvSpPr>
          <p:nvPr/>
        </p:nvSpPr>
        <p:spPr bwMode="auto">
          <a:xfrm>
            <a:off x="3513138" y="46101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7" name="Line 16"/>
          <p:cNvSpPr>
            <a:spLocks noChangeShapeType="1"/>
          </p:cNvSpPr>
          <p:nvPr/>
        </p:nvSpPr>
        <p:spPr bwMode="auto">
          <a:xfrm>
            <a:off x="3513138" y="54483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8" name="Line 17"/>
          <p:cNvSpPr>
            <a:spLocks noChangeShapeType="1"/>
          </p:cNvSpPr>
          <p:nvPr/>
        </p:nvSpPr>
        <p:spPr bwMode="auto">
          <a:xfrm>
            <a:off x="3532188" y="4610100"/>
            <a:ext cx="0" cy="8382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9" name="Line 18"/>
          <p:cNvSpPr>
            <a:spLocks noChangeShapeType="1"/>
          </p:cNvSpPr>
          <p:nvPr/>
        </p:nvSpPr>
        <p:spPr bwMode="auto">
          <a:xfrm>
            <a:off x="4310063" y="4624388"/>
            <a:ext cx="0" cy="8382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0" name="Line 19"/>
          <p:cNvSpPr>
            <a:spLocks noChangeShapeType="1"/>
          </p:cNvSpPr>
          <p:nvPr/>
        </p:nvSpPr>
        <p:spPr bwMode="auto">
          <a:xfrm>
            <a:off x="4048125" y="4610100"/>
            <a:ext cx="0" cy="8382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1" name="Line 20"/>
          <p:cNvSpPr>
            <a:spLocks noChangeShapeType="1"/>
          </p:cNvSpPr>
          <p:nvPr/>
        </p:nvSpPr>
        <p:spPr bwMode="auto">
          <a:xfrm>
            <a:off x="3805238" y="4611688"/>
            <a:ext cx="0" cy="8382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2" name="Text Box 21"/>
          <p:cNvSpPr txBox="1">
            <a:spLocks noChangeArrowheads="1"/>
          </p:cNvSpPr>
          <p:nvPr/>
        </p:nvSpPr>
        <p:spPr bwMode="auto">
          <a:xfrm>
            <a:off x="3675063" y="5703888"/>
            <a:ext cx="2128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m-n: unbacklogged</a:t>
            </a:r>
          </a:p>
        </p:txBody>
      </p:sp>
      <p:sp>
        <p:nvSpPr>
          <p:cNvPr id="216083" name="Line 25"/>
          <p:cNvSpPr>
            <a:spLocks noChangeShapeType="1"/>
          </p:cNvSpPr>
          <p:nvPr/>
        </p:nvSpPr>
        <p:spPr bwMode="auto">
          <a:xfrm>
            <a:off x="4557713" y="4630738"/>
            <a:ext cx="0" cy="8382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4" name="Line 26"/>
          <p:cNvSpPr>
            <a:spLocks noChangeShapeType="1"/>
          </p:cNvSpPr>
          <p:nvPr/>
        </p:nvSpPr>
        <p:spPr bwMode="auto">
          <a:xfrm>
            <a:off x="4827588" y="4616450"/>
            <a:ext cx="0" cy="8382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5" name="Line 27"/>
          <p:cNvSpPr>
            <a:spLocks noChangeShapeType="1"/>
          </p:cNvSpPr>
          <p:nvPr/>
        </p:nvSpPr>
        <p:spPr bwMode="auto">
          <a:xfrm>
            <a:off x="6783388" y="2797175"/>
            <a:ext cx="6350" cy="2263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6" name="Line 28"/>
          <p:cNvSpPr>
            <a:spLocks noChangeShapeType="1"/>
          </p:cNvSpPr>
          <p:nvPr/>
        </p:nvSpPr>
        <p:spPr bwMode="auto">
          <a:xfrm flipH="1">
            <a:off x="5502275" y="5048250"/>
            <a:ext cx="1298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7" name="Line 29"/>
          <p:cNvSpPr>
            <a:spLocks noChangeShapeType="1"/>
          </p:cNvSpPr>
          <p:nvPr/>
        </p:nvSpPr>
        <p:spPr bwMode="auto">
          <a:xfrm flipH="1">
            <a:off x="1624013" y="5049838"/>
            <a:ext cx="1762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8" name="Line 30"/>
          <p:cNvSpPr>
            <a:spLocks noChangeShapeType="1"/>
          </p:cNvSpPr>
          <p:nvPr/>
        </p:nvSpPr>
        <p:spPr bwMode="auto">
          <a:xfrm flipV="1">
            <a:off x="1658938" y="2784475"/>
            <a:ext cx="6350" cy="2263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9" name="Text Box 31"/>
          <p:cNvSpPr txBox="1">
            <a:spLocks noChangeArrowheads="1"/>
          </p:cNvSpPr>
          <p:nvPr/>
        </p:nvSpPr>
        <p:spPr bwMode="auto">
          <a:xfrm>
            <a:off x="3114675" y="6076950"/>
            <a:ext cx="3179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each transmits with prob. p</a:t>
            </a:r>
            <a:r>
              <a:rPr lang="en-US" altLang="en-US" sz="1800" baseline="-25000">
                <a:solidFill>
                  <a:srgbClr val="0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9616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8C9924-2FB3-E646-A978-112AD29C127F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152400"/>
            <a:ext cx="8129588" cy="1143000"/>
          </a:xfrm>
        </p:spPr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Dynamics of Aloha: Effects of </a:t>
            </a:r>
            <a:r>
              <a:rPr lang="en-US" altLang="en-US" sz="2800" dirty="0">
                <a:solidFill>
                  <a:srgbClr val="FF0000"/>
                </a:solidFill>
                <a:ea typeface="ＭＳ Ｐゴシック" charset="-128"/>
              </a:rPr>
              <a:t>Fixed</a:t>
            </a:r>
            <a:r>
              <a:rPr lang="en-US" altLang="en-US" sz="2800" dirty="0">
                <a:ea typeface="ＭＳ Ｐゴシック" charset="-128"/>
              </a:rPr>
              <a:t> Probability </a:t>
            </a:r>
          </a:p>
        </p:txBody>
      </p:sp>
      <p:sp>
        <p:nvSpPr>
          <p:cNvPr id="218115" name="Line 3"/>
          <p:cNvSpPr>
            <a:spLocks noChangeShapeType="1"/>
          </p:cNvSpPr>
          <p:nvPr/>
        </p:nvSpPr>
        <p:spPr bwMode="auto">
          <a:xfrm>
            <a:off x="914400" y="5781675"/>
            <a:ext cx="72612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 flipV="1">
            <a:off x="927100" y="2070100"/>
            <a:ext cx="0" cy="3711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7296150" y="5762625"/>
            <a:ext cx="16954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n: number of </a:t>
            </a:r>
            <a:br>
              <a:rPr lang="en-US" altLang="en-US" sz="1600">
                <a:solidFill>
                  <a:srgbClr val="000000"/>
                </a:solidFill>
              </a:rPr>
            </a:br>
            <a:r>
              <a:rPr lang="en-US" altLang="en-US" sz="1600">
                <a:solidFill>
                  <a:srgbClr val="000000"/>
                </a:solidFill>
              </a:rPr>
              <a:t>backlogged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stations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846138" y="583565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6873875" y="577532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</a:t>
            </a:r>
          </a:p>
        </p:txBody>
      </p:sp>
      <p:grpSp>
        <p:nvGrpSpPr>
          <p:cNvPr id="218120" name="Group 8"/>
          <p:cNvGrpSpPr>
            <a:grpSpLocks/>
          </p:cNvGrpSpPr>
          <p:nvPr/>
        </p:nvGrpSpPr>
        <p:grpSpPr bwMode="auto">
          <a:xfrm>
            <a:off x="1119188" y="1760538"/>
            <a:ext cx="5918200" cy="3740150"/>
            <a:chOff x="705" y="1109"/>
            <a:chExt cx="3728" cy="2356"/>
          </a:xfrm>
        </p:grpSpPr>
        <p:sp>
          <p:nvSpPr>
            <p:cNvPr id="218143" name="Freeform 9"/>
            <p:cNvSpPr>
              <a:spLocks/>
            </p:cNvSpPr>
            <p:nvPr/>
          </p:nvSpPr>
          <p:spPr bwMode="auto">
            <a:xfrm>
              <a:off x="705" y="1527"/>
              <a:ext cx="3728" cy="1938"/>
            </a:xfrm>
            <a:custGeom>
              <a:avLst/>
              <a:gdLst>
                <a:gd name="T0" fmla="*/ 0 w 3651"/>
                <a:gd name="T1" fmla="*/ 1804 h 1946"/>
                <a:gd name="T2" fmla="*/ 531 w 3651"/>
                <a:gd name="T3" fmla="*/ 883 h 1946"/>
                <a:gd name="T4" fmla="*/ 1321 w 3651"/>
                <a:gd name="T5" fmla="*/ 49 h 1946"/>
                <a:gd name="T6" fmla="*/ 2391 w 3651"/>
                <a:gd name="T7" fmla="*/ 605 h 1946"/>
                <a:gd name="T8" fmla="*/ 3699 w 3651"/>
                <a:gd name="T9" fmla="*/ 1531 h 1946"/>
                <a:gd name="T10" fmla="*/ 5316 w 3651"/>
                <a:gd name="T11" fmla="*/ 1782 h 19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51"/>
                <a:gd name="T19" fmla="*/ 0 h 1946"/>
                <a:gd name="T20" fmla="*/ 3651 w 3651"/>
                <a:gd name="T21" fmla="*/ 1946 h 19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51" h="1946">
                  <a:moveTo>
                    <a:pt x="0" y="1946"/>
                  </a:moveTo>
                  <a:cubicBezTo>
                    <a:pt x="106" y="1608"/>
                    <a:pt x="213" y="1271"/>
                    <a:pt x="364" y="955"/>
                  </a:cubicBezTo>
                  <a:cubicBezTo>
                    <a:pt x="515" y="639"/>
                    <a:pt x="693" y="98"/>
                    <a:pt x="906" y="49"/>
                  </a:cubicBezTo>
                  <a:cubicBezTo>
                    <a:pt x="1119" y="0"/>
                    <a:pt x="1371" y="391"/>
                    <a:pt x="1643" y="658"/>
                  </a:cubicBezTo>
                  <a:cubicBezTo>
                    <a:pt x="1915" y="925"/>
                    <a:pt x="2206" y="1439"/>
                    <a:pt x="2541" y="1649"/>
                  </a:cubicBezTo>
                  <a:cubicBezTo>
                    <a:pt x="2876" y="1859"/>
                    <a:pt x="3463" y="1877"/>
                    <a:pt x="3651" y="1921"/>
                  </a:cubicBezTo>
                </a:path>
              </a:pathLst>
            </a:custGeom>
            <a:noFill/>
            <a:ln w="28575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44" name="Line 10"/>
            <p:cNvSpPr>
              <a:spLocks noChangeShapeType="1"/>
            </p:cNvSpPr>
            <p:nvPr/>
          </p:nvSpPr>
          <p:spPr bwMode="auto">
            <a:xfrm flipV="1">
              <a:off x="2168" y="1524"/>
              <a:ext cx="593" cy="399"/>
            </a:xfrm>
            <a:prstGeom prst="line">
              <a:avLst/>
            </a:prstGeom>
            <a:noFill/>
            <a:ln w="9525" cap="rnd">
              <a:solidFill>
                <a:srgbClr val="339933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45" name="Text Box 11"/>
            <p:cNvSpPr txBox="1">
              <a:spLocks noChangeArrowheads="1"/>
            </p:cNvSpPr>
            <p:nvPr/>
          </p:nvSpPr>
          <p:spPr bwMode="auto">
            <a:xfrm>
              <a:off x="2255" y="1109"/>
              <a:ext cx="1516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339933"/>
                  </a:solidFill>
                </a:rPr>
                <a:t>successful </a:t>
              </a:r>
              <a:br>
                <a:rPr lang="en-US" altLang="en-US" sz="1800">
                  <a:solidFill>
                    <a:srgbClr val="339933"/>
                  </a:solidFill>
                </a:rPr>
              </a:br>
              <a:r>
                <a:rPr lang="en-US" altLang="en-US" sz="1800">
                  <a:solidFill>
                    <a:srgbClr val="339933"/>
                  </a:solidFill>
                </a:rPr>
                <a:t>transmission rate at </a:t>
              </a:r>
              <a:br>
                <a:rPr lang="en-US" altLang="en-US" sz="1800">
                  <a:solidFill>
                    <a:srgbClr val="339933"/>
                  </a:solidFill>
                </a:rPr>
              </a:br>
              <a:r>
                <a:rPr lang="en-US" altLang="en-US" sz="1800">
                  <a:solidFill>
                    <a:srgbClr val="339933"/>
                  </a:solidFill>
                </a:rPr>
                <a:t>offered load </a:t>
              </a:r>
              <a:br>
                <a:rPr lang="en-US" altLang="en-US" sz="1800">
                  <a:solidFill>
                    <a:srgbClr val="339933"/>
                  </a:solidFill>
                </a:rPr>
              </a:br>
              <a:r>
                <a:rPr lang="en-US" altLang="en-US" sz="1800">
                  <a:solidFill>
                    <a:srgbClr val="339933"/>
                  </a:solidFill>
                </a:rPr>
                <a:t> np + (m-n)p</a:t>
              </a:r>
              <a:r>
                <a:rPr lang="en-US" altLang="en-US" sz="1800" baseline="-25000">
                  <a:solidFill>
                    <a:srgbClr val="339933"/>
                  </a:solidFill>
                </a:rPr>
                <a:t>a</a:t>
              </a:r>
            </a:p>
          </p:txBody>
        </p:sp>
      </p:grpSp>
      <p:grpSp>
        <p:nvGrpSpPr>
          <p:cNvPr id="218121" name="Group 12"/>
          <p:cNvGrpSpPr>
            <a:grpSpLocks/>
          </p:cNvGrpSpPr>
          <p:nvPr/>
        </p:nvGrpSpPr>
        <p:grpSpPr bwMode="auto">
          <a:xfrm>
            <a:off x="1022350" y="2487613"/>
            <a:ext cx="6919913" cy="3187700"/>
            <a:chOff x="644" y="1567"/>
            <a:chExt cx="4359" cy="2008"/>
          </a:xfrm>
        </p:grpSpPr>
        <p:sp>
          <p:nvSpPr>
            <p:cNvPr id="218140" name="Line 13"/>
            <p:cNvSpPr>
              <a:spLocks noChangeShapeType="1"/>
            </p:cNvSpPr>
            <p:nvPr/>
          </p:nvSpPr>
          <p:spPr bwMode="auto">
            <a:xfrm>
              <a:off x="644" y="1567"/>
              <a:ext cx="3769" cy="20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41" name="Line 14"/>
            <p:cNvSpPr>
              <a:spLocks noChangeShapeType="1"/>
            </p:cNvSpPr>
            <p:nvPr/>
          </p:nvSpPr>
          <p:spPr bwMode="auto">
            <a:xfrm flipV="1">
              <a:off x="3422" y="2389"/>
              <a:ext cx="720" cy="618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42" name="Text Box 15"/>
            <p:cNvSpPr txBox="1">
              <a:spLocks noChangeArrowheads="1"/>
            </p:cNvSpPr>
            <p:nvPr/>
          </p:nvSpPr>
          <p:spPr bwMode="auto">
            <a:xfrm>
              <a:off x="3780" y="2155"/>
              <a:ext cx="122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new arrival rate:</a:t>
              </a:r>
              <a:br>
                <a:rPr lang="en-US" altLang="en-US" sz="1800">
                  <a:solidFill>
                    <a:srgbClr val="FF0000"/>
                  </a:solidFill>
                </a:rPr>
              </a:br>
              <a:r>
                <a:rPr lang="en-US" altLang="en-US" sz="1800">
                  <a:solidFill>
                    <a:srgbClr val="FF0000"/>
                  </a:solidFill>
                </a:rPr>
                <a:t>(m-n) p</a:t>
              </a:r>
              <a:r>
                <a:rPr lang="en-US" altLang="en-US" sz="1800" baseline="-2500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131888" y="1471613"/>
            <a:ext cx="2497137" cy="1527175"/>
            <a:chOff x="713" y="927"/>
            <a:chExt cx="1573" cy="962"/>
          </a:xfrm>
        </p:grpSpPr>
        <p:sp>
          <p:nvSpPr>
            <p:cNvPr id="218138" name="Line 17"/>
            <p:cNvSpPr>
              <a:spLocks noChangeShapeType="1"/>
            </p:cNvSpPr>
            <p:nvPr/>
          </p:nvSpPr>
          <p:spPr bwMode="auto">
            <a:xfrm flipH="1" flipV="1">
              <a:off x="1262" y="1194"/>
              <a:ext cx="42" cy="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39" name="Text Box 18"/>
            <p:cNvSpPr txBox="1">
              <a:spLocks noChangeArrowheads="1"/>
            </p:cNvSpPr>
            <p:nvPr/>
          </p:nvSpPr>
          <p:spPr bwMode="auto">
            <a:xfrm>
              <a:off x="713" y="927"/>
              <a:ext cx="15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desirable stable point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413500" y="4052888"/>
            <a:ext cx="1928813" cy="1312862"/>
            <a:chOff x="4040" y="2553"/>
            <a:chExt cx="1215" cy="827"/>
          </a:xfrm>
        </p:grpSpPr>
        <p:sp>
          <p:nvSpPr>
            <p:cNvPr id="218136" name="Line 20"/>
            <p:cNvSpPr>
              <a:spLocks noChangeShapeType="1"/>
            </p:cNvSpPr>
            <p:nvPr/>
          </p:nvSpPr>
          <p:spPr bwMode="auto">
            <a:xfrm flipV="1">
              <a:off x="4040" y="2931"/>
              <a:ext cx="551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37" name="Text Box 21"/>
            <p:cNvSpPr txBox="1">
              <a:spLocks noChangeArrowheads="1"/>
            </p:cNvSpPr>
            <p:nvPr/>
          </p:nvSpPr>
          <p:spPr bwMode="auto">
            <a:xfrm>
              <a:off x="4326" y="2553"/>
              <a:ext cx="92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undesirable </a:t>
              </a:r>
              <a:br>
                <a:rPr lang="en-US" altLang="en-US" sz="1800">
                  <a:solidFill>
                    <a:srgbClr val="000000"/>
                  </a:solidFill>
                </a:rPr>
              </a:br>
              <a:r>
                <a:rPr lang="en-US" altLang="en-US" sz="1800">
                  <a:solidFill>
                    <a:srgbClr val="000000"/>
                  </a:solidFill>
                </a:rPr>
                <a:t>stable point</a:t>
              </a:r>
            </a:p>
          </p:txBody>
        </p:sp>
      </p:grpSp>
      <p:sp>
        <p:nvSpPr>
          <p:cNvPr id="218124" name="Text Box 22"/>
          <p:cNvSpPr txBox="1">
            <a:spLocks noChangeArrowheads="1"/>
          </p:cNvSpPr>
          <p:nvPr/>
        </p:nvSpPr>
        <p:spPr bwMode="auto">
          <a:xfrm>
            <a:off x="38100" y="6211888"/>
            <a:ext cx="5348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Lesson: if we fix p, but n varies, we may have an </a:t>
            </a:r>
            <a:br>
              <a:rPr lang="en-US" altLang="en-US" sz="1800">
                <a:solidFill>
                  <a:srgbClr val="FF0000"/>
                </a:solidFill>
              </a:rPr>
            </a:br>
            <a:r>
              <a:rPr lang="en-US" altLang="en-US" sz="1800">
                <a:solidFill>
                  <a:srgbClr val="FF0000"/>
                </a:solidFill>
              </a:rPr>
              <a:t>undesirable stable point</a:t>
            </a:r>
          </a:p>
        </p:txBody>
      </p:sp>
      <p:sp>
        <p:nvSpPr>
          <p:cNvPr id="218125" name="Line 23"/>
          <p:cNvSpPr>
            <a:spLocks noChangeShapeType="1"/>
          </p:cNvSpPr>
          <p:nvPr/>
        </p:nvSpPr>
        <p:spPr bwMode="auto">
          <a:xfrm flipH="1">
            <a:off x="2084388" y="3052763"/>
            <a:ext cx="12700" cy="27289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8126" name="Line 24"/>
          <p:cNvSpPr>
            <a:spLocks noChangeShapeType="1"/>
          </p:cNvSpPr>
          <p:nvPr/>
        </p:nvSpPr>
        <p:spPr bwMode="auto">
          <a:xfrm flipH="1">
            <a:off x="6427788" y="5392738"/>
            <a:ext cx="12700" cy="4032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8127" name="Line 25"/>
          <p:cNvSpPr>
            <a:spLocks noChangeShapeType="1"/>
          </p:cNvSpPr>
          <p:nvPr/>
        </p:nvSpPr>
        <p:spPr bwMode="auto">
          <a:xfrm flipV="1">
            <a:off x="1116013" y="5688013"/>
            <a:ext cx="92868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8128" name="Line 26"/>
          <p:cNvSpPr>
            <a:spLocks noChangeShapeType="1"/>
          </p:cNvSpPr>
          <p:nvPr/>
        </p:nvSpPr>
        <p:spPr bwMode="auto">
          <a:xfrm>
            <a:off x="2139950" y="5688013"/>
            <a:ext cx="236696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8129" name="Line 27"/>
          <p:cNvSpPr>
            <a:spLocks noChangeShapeType="1"/>
          </p:cNvSpPr>
          <p:nvPr/>
        </p:nvSpPr>
        <p:spPr bwMode="auto">
          <a:xfrm>
            <a:off x="4568825" y="5688013"/>
            <a:ext cx="18430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8130" name="Line 28"/>
          <p:cNvSpPr>
            <a:spLocks noChangeShapeType="1"/>
          </p:cNvSpPr>
          <p:nvPr/>
        </p:nvSpPr>
        <p:spPr bwMode="auto">
          <a:xfrm flipH="1">
            <a:off x="6467475" y="5688013"/>
            <a:ext cx="309563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8131" name="Line 29"/>
          <p:cNvSpPr>
            <a:spLocks noChangeShapeType="1"/>
          </p:cNvSpPr>
          <p:nvPr/>
        </p:nvSpPr>
        <p:spPr bwMode="auto">
          <a:xfrm>
            <a:off x="4532313" y="4383088"/>
            <a:ext cx="0" cy="141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8132" name="Line 30"/>
          <p:cNvSpPr>
            <a:spLocks noChangeShapeType="1"/>
          </p:cNvSpPr>
          <p:nvPr/>
        </p:nvSpPr>
        <p:spPr bwMode="auto">
          <a:xfrm>
            <a:off x="2627313" y="2497138"/>
            <a:ext cx="0" cy="3294062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8133" name="Text Box 31"/>
          <p:cNvSpPr txBox="1">
            <a:spLocks noChangeArrowheads="1"/>
          </p:cNvSpPr>
          <p:nvPr/>
        </p:nvSpPr>
        <p:spPr bwMode="auto">
          <a:xfrm>
            <a:off x="2332038" y="5846763"/>
            <a:ext cx="1890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offered load = 1</a:t>
            </a:r>
          </a:p>
        </p:txBody>
      </p:sp>
      <p:sp>
        <p:nvSpPr>
          <p:cNvPr id="218134" name="Text Box 32"/>
          <p:cNvSpPr txBox="1">
            <a:spLocks noChangeArrowheads="1"/>
          </p:cNvSpPr>
          <p:nvPr/>
        </p:nvSpPr>
        <p:spPr bwMode="auto">
          <a:xfrm>
            <a:off x="6699250" y="1246188"/>
            <a:ext cx="23653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- assume a total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 stations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 p</a:t>
            </a:r>
            <a:r>
              <a:rPr lang="en-US" altLang="en-US" sz="1800" baseline="-25000">
                <a:solidFill>
                  <a:srgbClr val="000000"/>
                </a:solidFill>
              </a:rPr>
              <a:t>a</a:t>
            </a:r>
            <a:r>
              <a:rPr lang="en-US" altLang="en-US" sz="1800">
                <a:solidFill>
                  <a:srgbClr val="000000"/>
                </a:solidFill>
              </a:rPr>
              <a:t> &lt;&lt; p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 success rate is the</a:t>
            </a:r>
            <a:br>
              <a:rPr lang="en-US" altLang="en-US" sz="1800">
                <a:solidFill>
                  <a:srgbClr val="000000"/>
                </a:solidFill>
              </a:rPr>
            </a:br>
            <a:r>
              <a:rPr lang="en-US" altLang="en-US" sz="1800">
                <a:solidFill>
                  <a:srgbClr val="000000"/>
                </a:solidFill>
              </a:rPr>
              <a:t>departure rate, the </a:t>
            </a:r>
            <a:br>
              <a:rPr lang="en-US" altLang="en-US" sz="1800">
                <a:solidFill>
                  <a:srgbClr val="000000"/>
                </a:solidFill>
              </a:rPr>
            </a:br>
            <a:r>
              <a:rPr lang="en-US" altLang="en-US" sz="1800">
                <a:solidFill>
                  <a:srgbClr val="000000"/>
                </a:solidFill>
              </a:rPr>
              <a:t>rate the backlog is </a:t>
            </a:r>
            <a:br>
              <a:rPr lang="en-US" altLang="en-US" sz="1800">
                <a:solidFill>
                  <a:srgbClr val="000000"/>
                </a:solidFill>
              </a:rPr>
            </a:br>
            <a:r>
              <a:rPr lang="en-US" altLang="en-US" sz="1800">
                <a:solidFill>
                  <a:srgbClr val="000000"/>
                </a:solidFill>
              </a:rPr>
              <a:t>reducing</a:t>
            </a:r>
          </a:p>
        </p:txBody>
      </p:sp>
      <p:sp>
        <p:nvSpPr>
          <p:cNvPr id="218135" name="Text Box 33"/>
          <p:cNvSpPr txBox="1">
            <a:spLocks noChangeArrowheads="1"/>
          </p:cNvSpPr>
          <p:nvPr/>
        </p:nvSpPr>
        <p:spPr bwMode="auto">
          <a:xfrm>
            <a:off x="61913" y="2138363"/>
            <a:ext cx="13620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dep.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arrival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rate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backlogged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stations</a:t>
            </a:r>
          </a:p>
        </p:txBody>
      </p:sp>
    </p:spTree>
    <p:extLst>
      <p:ext uri="{BB962C8B-B14F-4D97-AF65-F5344CB8AC3E}">
        <p14:creationId xmlns:p14="http://schemas.microsoft.com/office/powerpoint/2010/main" val="26791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AB3CA3-57CF-3346-A228-A313FE83EBE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7638"/>
            <a:ext cx="8024813" cy="1143000"/>
          </a:xfrm>
        </p:spPr>
        <p:txBody>
          <a:bodyPr/>
          <a:lstStyle/>
          <a:p>
            <a:r>
              <a:rPr lang="en-US" altLang="zh-CN" sz="3200" dirty="0">
                <a:ea typeface="宋体" charset="-122"/>
              </a:rPr>
              <a:t>Recap: IP Addressing Scheme: Requirements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00188"/>
            <a:ext cx="8051800" cy="48561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Uniqueness: We need an address to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uniquely</a:t>
            </a:r>
            <a:r>
              <a:rPr lang="en-US" altLang="zh-CN" dirty="0">
                <a:ea typeface="宋体" charset="-122"/>
              </a:rPr>
              <a:t> identify each destination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altLang="zh-CN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dirty="0" err="1">
                <a:ea typeface="宋体" charset="-122"/>
              </a:rPr>
              <a:t>Aggregability</a:t>
            </a:r>
            <a:r>
              <a:rPr lang="en-US" altLang="zh-CN" dirty="0">
                <a:ea typeface="宋体" charset="-122"/>
              </a:rPr>
              <a:t> : Routing scalability needs flexibility in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aggregation</a:t>
            </a:r>
            <a:r>
              <a:rPr lang="en-US" altLang="zh-CN" dirty="0">
                <a:ea typeface="宋体" charset="-122"/>
              </a:rPr>
              <a:t> of destination addresses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we want to aggregate as a large set of destinations as possible in BGP announcements</a:t>
            </a:r>
          </a:p>
          <a:p>
            <a:pPr lvl="1">
              <a:lnSpc>
                <a:spcPct val="90000"/>
              </a:lnSpc>
            </a:pPr>
            <a:endParaRPr lang="en-US" altLang="zh-CN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Current: the unit of routing in the Internet is a classless </a:t>
            </a:r>
            <a:r>
              <a:rPr lang="en-US" altLang="zh-CN" dirty="0" err="1">
                <a:ea typeface="宋体" charset="-122"/>
              </a:rPr>
              <a:t>interdomain</a:t>
            </a:r>
            <a:r>
              <a:rPr lang="en-US" altLang="zh-CN" dirty="0">
                <a:ea typeface="宋体" charset="-122"/>
              </a:rPr>
              <a:t> routing (CIDR) address</a:t>
            </a:r>
            <a:endParaRPr lang="en-US" altLang="en-US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50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EA4A8E-5E46-834B-B314-367306A344B9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558800" y="228600"/>
            <a:ext cx="8112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>
                <a:solidFill>
                  <a:srgbClr val="3333CC"/>
                </a:solidFill>
              </a:rPr>
              <a:t>Summary of Problems of Aloha Protocols</a:t>
            </a:r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585788" y="1320800"/>
            <a:ext cx="77724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Problems</a:t>
            </a: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slotted Aloha has better efficiency than pure Aloha but clock synchronization is hard to achieve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Aloha protocols have low efficiency due to collision or empty slots</a:t>
            </a:r>
          </a:p>
          <a:p>
            <a:pPr lvl="2"/>
            <a:r>
              <a:rPr lang="en-US" altLang="en-US" sz="1800" dirty="0">
                <a:solidFill>
                  <a:srgbClr val="000000"/>
                </a:solidFill>
              </a:rPr>
              <a:t>when offered load is optimal (p = 1/N), the goodput is only about 37%</a:t>
            </a:r>
          </a:p>
          <a:p>
            <a:pPr lvl="2"/>
            <a:r>
              <a:rPr lang="en-US" altLang="en-US" sz="1800" dirty="0">
                <a:solidFill>
                  <a:srgbClr val="000000"/>
                </a:solidFill>
              </a:rPr>
              <a:t>when the offered load is not optimal, the goodput is even lower</a:t>
            </a: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undesirable steady state at a fixed transmission rate, when the number of backlogged stations varies</a:t>
            </a:r>
          </a:p>
          <a:p>
            <a:pPr lvl="1">
              <a:buClr>
                <a:srgbClr val="3333CC"/>
              </a:buClr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</a:rPr>
              <a:t>Ethernet design: address the problems:</a:t>
            </a: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optimal transmission rate</a:t>
            </a:r>
          </a:p>
        </p:txBody>
      </p:sp>
    </p:spTree>
    <p:extLst>
      <p:ext uri="{BB962C8B-B14F-4D97-AF65-F5344CB8AC3E}">
        <p14:creationId xmlns:p14="http://schemas.microsoft.com/office/powerpoint/2010/main" val="21872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09ADEB-5C65-5F4D-8BBA-77EC5D37ADB5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660400" y="330200"/>
            <a:ext cx="77724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>
                <a:solidFill>
                  <a:srgbClr val="3333CC"/>
                </a:solidFill>
              </a:rPr>
              <a:t>The Basic MAC Mechanisms of Ethernet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00088" y="1611313"/>
            <a:ext cx="73152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2" rIns="91420" bIns="45712"/>
          <a:lstStyle>
            <a:lvl1pPr marL="533400" indent="-5334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     </a:t>
            </a:r>
            <a:r>
              <a:rPr lang="en-US" altLang="en-US" sz="2000">
                <a:solidFill>
                  <a:srgbClr val="000000"/>
                </a:solidFill>
              </a:rPr>
              <a:t>get a packet from upper layer;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K := 0; n := 0; // K: control wait time; n: no. of collisions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3333CC"/>
                </a:solidFill>
              </a:rPr>
              <a:t>repeat</a:t>
            </a:r>
            <a:r>
              <a:rPr lang="en-US" altLang="en-US" sz="2000">
                <a:solidFill>
                  <a:srgbClr val="000000"/>
                </a:solidFill>
              </a:rPr>
              <a:t>: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   wait for K * 512 bit-time;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   while (network busy) wait;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   wait for 96 bit-time after detecting no signal;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   transmit and detect collision;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   if detect collision 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       stop and transmit a 48-bit jam signal;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       n ++;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       m:= min(n, 10), where n is the number of collisions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       choose K randomly from {0, 1, 2, …, 2</a:t>
            </a:r>
            <a:r>
              <a:rPr lang="en-US" altLang="en-US" sz="2000" baseline="30000">
                <a:solidFill>
                  <a:srgbClr val="000000"/>
                </a:solidFill>
              </a:rPr>
              <a:t>m</a:t>
            </a:r>
            <a:r>
              <a:rPr lang="en-US" altLang="en-US" sz="2000">
                <a:solidFill>
                  <a:srgbClr val="000000"/>
                </a:solidFill>
              </a:rPr>
              <a:t>-1}.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       if n &lt; 16 goto </a:t>
            </a:r>
            <a:r>
              <a:rPr lang="en-US" altLang="en-US" sz="2000">
                <a:solidFill>
                  <a:srgbClr val="3333CC"/>
                </a:solidFill>
              </a:rPr>
              <a:t>repeat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       else give up</a:t>
            </a:r>
            <a:r>
              <a:rPr lang="en-US" altLang="en-US" sz="2000">
                <a:solidFill>
                  <a:srgbClr val="3333CC"/>
                </a:solidFill>
              </a:rPr>
              <a:t> 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51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CDE41C-F9F8-2D4F-9ED1-8CD21076DDD1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Ethernet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ja-JP" altLang="en-US" sz="240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Dominant</a:t>
            </a:r>
            <a:r>
              <a:rPr lang="ja-JP" altLang="en-US" sz="2400">
                <a:ea typeface="ＭＳ Ｐゴシック" charset="-128"/>
              </a:rPr>
              <a:t>”</a:t>
            </a:r>
            <a:r>
              <a:rPr lang="en-US" altLang="ja-JP" sz="2400" dirty="0">
                <a:ea typeface="ＭＳ Ｐゴシック" charset="-128"/>
              </a:rPr>
              <a:t> LAN technology: 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400" dirty="0">
                <a:ea typeface="ＭＳ Ｐゴシック" charset="-128"/>
              </a:rPr>
              <a:t>First widely used LAN 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technology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400" dirty="0">
                <a:ea typeface="ＭＳ Ｐゴシック" charset="-128"/>
              </a:rPr>
              <a:t>Kept up with speed race: 10 </a:t>
            </a:r>
            <a:r>
              <a:rPr lang="en-US" altLang="en-US" sz="2400" dirty="0" err="1">
                <a:ea typeface="ＭＳ Ｐゴシック" charset="-128"/>
              </a:rPr>
              <a:t>Mbps</a:t>
            </a:r>
            <a:r>
              <a:rPr lang="en-US" altLang="en-US" sz="2400" dirty="0">
                <a:ea typeface="ＭＳ Ｐゴシック" charset="-128"/>
              </a:rPr>
              <a:t>, 100 </a:t>
            </a:r>
            <a:r>
              <a:rPr lang="en-US" altLang="en-US" sz="2400" dirty="0" err="1">
                <a:ea typeface="ＭＳ Ｐゴシック" charset="-128"/>
              </a:rPr>
              <a:t>Mbps</a:t>
            </a:r>
            <a:r>
              <a:rPr lang="en-US" altLang="en-US" sz="2400" dirty="0">
                <a:ea typeface="ＭＳ Ｐゴシック" charset="-128"/>
              </a:rPr>
              <a:t>, 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1 Gbps, 10 Gbps</a:t>
            </a:r>
          </a:p>
        </p:txBody>
      </p:sp>
      <p:pic>
        <p:nvPicPr>
          <p:cNvPr id="224260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3835400"/>
            <a:ext cx="5192712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6218238" y="4487863"/>
            <a:ext cx="2347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Metcalfe</a:t>
            </a:r>
            <a:r>
              <a:rPr lang="ja-JP" altLang="en-US" sz="1800">
                <a:solidFill>
                  <a:srgbClr val="000000"/>
                </a:solidFill>
              </a:rPr>
              <a:t>’</a:t>
            </a:r>
            <a:r>
              <a:rPr lang="en-US" altLang="ja-JP" sz="1800">
                <a:solidFill>
                  <a:srgbClr val="000000"/>
                </a:solidFill>
              </a:rPr>
              <a:t>s Ethernet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sketch</a:t>
            </a:r>
          </a:p>
        </p:txBody>
      </p:sp>
      <p:pic>
        <p:nvPicPr>
          <p:cNvPr id="22426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36513"/>
            <a:ext cx="3333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66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9073C7-521D-5140-95CC-AE42EB7926C5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7154" name="Rectangle 4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84188" y="1419225"/>
            <a:ext cx="8343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  <a:defRPr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  <a:ea typeface="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  <a:defRPr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  <a:ea typeface=""/>
              </a:rPr>
              <a:t>Link layer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85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ea typeface=""/>
              </a:rPr>
              <a:t>E</a:t>
            </a:r>
            <a:r>
              <a:rPr lang="en-US" altLang="zh-CN" dirty="0">
                <a:solidFill>
                  <a:srgbClr val="000000"/>
                </a:solidFill>
                <a:latin typeface="Comic Sans MS" pitchFamily="66" charset="0"/>
                <a:ea typeface=""/>
              </a:rPr>
              <a:t>thernet</a:t>
            </a:r>
            <a:r>
              <a:rPr lang="zh-CN" altLang="en-US" dirty="0">
                <a:solidFill>
                  <a:srgbClr val="000000"/>
                </a:solidFill>
                <a:latin typeface="Comic Sans MS" pitchFamily="66" charset="0"/>
                <a:ea typeface="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omic Sans MS" pitchFamily="66" charset="0"/>
                <a:ea typeface=""/>
              </a:rPr>
              <a:t>switch</a:t>
            </a:r>
            <a:endParaRPr lang="en-US" dirty="0">
              <a:solidFill>
                <a:srgbClr val="000000"/>
              </a:solidFill>
              <a:latin typeface="Comic Sans MS" pitchFamily="66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07374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cs typeface="+mj-cs"/>
              </a:rPr>
              <a:t>Ethernet </a:t>
            </a:r>
            <a:r>
              <a:rPr lang="en-US" altLang="zh-CN" dirty="0">
                <a:latin typeface="+mn-lt"/>
                <a:cs typeface="+mj-cs"/>
              </a:rPr>
              <a:t>S</a:t>
            </a:r>
            <a:r>
              <a:rPr lang="en-US" dirty="0">
                <a:latin typeface="+mn-lt"/>
                <a:cs typeface="+mj-cs"/>
              </a:rPr>
              <a:t>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969" y="1512144"/>
            <a:ext cx="8001000" cy="4640262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CC0000"/>
                </a:solidFill>
                <a:ea typeface="+mn-ea"/>
                <a:cs typeface="+mn-cs"/>
              </a:rPr>
              <a:t>link-layer device: takes an </a:t>
            </a:r>
            <a:r>
              <a:rPr lang="en-US" sz="2400" i="1" dirty="0">
                <a:solidFill>
                  <a:srgbClr val="CC0000"/>
                </a:solidFill>
                <a:ea typeface="+mn-ea"/>
                <a:cs typeface="+mn-cs"/>
              </a:rPr>
              <a:t>active</a:t>
            </a:r>
            <a:r>
              <a:rPr lang="en-US" sz="2400" dirty="0">
                <a:solidFill>
                  <a:srgbClr val="CC0000"/>
                </a:solidFill>
                <a:ea typeface="+mn-ea"/>
                <a:cs typeface="+mn-cs"/>
              </a:rPr>
              <a:t> role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ea typeface="+mn-ea"/>
              </a:rPr>
              <a:t>store, forward Ethernet frames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ea typeface="+mn-ea"/>
              </a:rPr>
              <a:t>examine incoming frame</a:t>
            </a:r>
            <a:r>
              <a:rPr lang="ja-JP" altLang="en-US">
                <a:ea typeface="+mn-ea"/>
              </a:rPr>
              <a:t>’</a:t>
            </a:r>
            <a:r>
              <a:rPr lang="en-US" dirty="0">
                <a:ea typeface="+mn-ea"/>
              </a:rPr>
              <a:t>s MAC address, </a:t>
            </a:r>
            <a:r>
              <a:rPr lang="en-US" dirty="0">
                <a:solidFill>
                  <a:srgbClr val="CC0000"/>
                </a:solidFill>
                <a:ea typeface="+mn-ea"/>
              </a:rPr>
              <a:t>selectively</a:t>
            </a:r>
            <a:r>
              <a:rPr lang="en-US" dirty="0">
                <a:ea typeface="+mn-ea"/>
              </a:rPr>
              <a:t> forward  frame to one-or-more outgoing links when frame is to be forwarded on segment, uses CSMA/CD to access segment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i="1" dirty="0">
                <a:solidFill>
                  <a:srgbClr val="CC0000"/>
                </a:solidFill>
                <a:ea typeface="+mn-ea"/>
                <a:cs typeface="+mn-cs"/>
              </a:rPr>
              <a:t>transparent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ea typeface="+mn-ea"/>
              </a:rPr>
              <a:t>hosts are unaware of presence of switches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i="1" dirty="0">
                <a:solidFill>
                  <a:srgbClr val="CC0000"/>
                </a:solidFill>
                <a:ea typeface="+mn-ea"/>
                <a:cs typeface="+mn-cs"/>
              </a:rPr>
              <a:t>plug-and-play, self-learning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ea typeface="+mn-ea"/>
              </a:rPr>
              <a:t>switches do not need to be configured</a:t>
            </a:r>
          </a:p>
          <a:p>
            <a:pPr>
              <a:defRPr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8F0F515-A21A-FF4B-BA37-41735C9D5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48700" y="6448425"/>
            <a:ext cx="419100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9073C7-521D-5140-95CC-AE42EB7926C5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87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Switch: </a:t>
            </a:r>
            <a:r>
              <a:rPr lang="en-US" altLang="zh-CN" sz="3600" i="1" dirty="0">
                <a:cs typeface="+mj-cs"/>
              </a:rPr>
              <a:t>M</a:t>
            </a:r>
            <a:r>
              <a:rPr lang="en-US" sz="3600" i="1" dirty="0">
                <a:cs typeface="+mj-cs"/>
              </a:rPr>
              <a:t>ultiple</a:t>
            </a:r>
            <a:r>
              <a:rPr lang="en-US" sz="3600" dirty="0">
                <a:cs typeface="+mj-cs"/>
              </a:rPr>
              <a:t> </a:t>
            </a:r>
            <a:r>
              <a:rPr lang="en-US" altLang="zh-CN" sz="3600" dirty="0">
                <a:cs typeface="+mj-cs"/>
              </a:rPr>
              <a:t>S</a:t>
            </a:r>
            <a:r>
              <a:rPr lang="en-US" sz="3600" dirty="0">
                <a:cs typeface="+mj-cs"/>
              </a:rPr>
              <a:t>imultaneous </a:t>
            </a:r>
            <a:r>
              <a:rPr lang="en-US" altLang="zh-CN" sz="3600" dirty="0">
                <a:cs typeface="+mj-cs"/>
              </a:rPr>
              <a:t>T</a:t>
            </a:r>
            <a:r>
              <a:rPr lang="en-US" sz="3600" dirty="0">
                <a:cs typeface="+mj-cs"/>
              </a:rPr>
              <a:t>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>
                <a:cs typeface="+mn-cs"/>
              </a:rPr>
              <a:t>Ethernet protocol used on </a:t>
            </a:r>
            <a:r>
              <a:rPr lang="en-US" sz="2400" i="1" dirty="0">
                <a:cs typeface="+mn-cs"/>
              </a:rPr>
              <a:t>each</a:t>
            </a:r>
            <a:r>
              <a:rPr lang="en-US" sz="2400" dirty="0">
                <a:cs typeface="+mn-cs"/>
              </a:rPr>
              <a:t> incoming link, but no collisions; full duplex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each link is its own collision domain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A-to-A</a:t>
            </a:r>
            <a:r>
              <a:rPr lang="ja-JP" altLang="en-US" sz="2400" dirty="0">
                <a:cs typeface="+mn-cs"/>
              </a:rPr>
              <a:t>’</a:t>
            </a:r>
            <a:r>
              <a:rPr lang="en-US" sz="2400" dirty="0">
                <a:cs typeface="+mn-cs"/>
              </a:rPr>
              <a:t> and B-to-B</a:t>
            </a:r>
            <a:r>
              <a:rPr lang="ja-JP" altLang="en-US" sz="2400" dirty="0">
                <a:cs typeface="+mn-cs"/>
              </a:rPr>
              <a:t>’</a:t>
            </a:r>
            <a:r>
              <a:rPr lang="en-US" sz="2400" dirty="0">
                <a:cs typeface="+mn-cs"/>
              </a:rPr>
              <a:t> can transmit simultaneously,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>
                  <a:latin typeface="Arial" charset="0"/>
                  <a:cs typeface="Arial" charset="0"/>
                </a:rPr>
                <a:t>)</a:t>
              </a:r>
              <a:r>
                <a:rPr lang="en-US" i="0" dirty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35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Switch </a:t>
            </a:r>
            <a:r>
              <a:rPr lang="en-US" altLang="zh-CN" sz="3600" dirty="0">
                <a:cs typeface="+mj-cs"/>
              </a:rPr>
              <a:t>F</a:t>
            </a:r>
            <a:r>
              <a:rPr lang="en-US" sz="3600" dirty="0">
                <a:cs typeface="+mj-cs"/>
              </a:rPr>
              <a:t>orwarding </a:t>
            </a:r>
            <a:r>
              <a:rPr lang="en-US" altLang="zh-CN" sz="3600" dirty="0">
                <a:cs typeface="+mj-cs"/>
              </a:rPr>
              <a:t>T</a:t>
            </a:r>
            <a:r>
              <a:rPr lang="en-US" sz="3600" dirty="0">
                <a:cs typeface="+mj-cs"/>
              </a:rPr>
              <a:t>able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>
                <a:solidFill>
                  <a:srgbClr val="CC0000"/>
                </a:solidFill>
                <a:cs typeface="+mn-cs"/>
              </a:rPr>
              <a:t>Q: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how does switch know A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 reachable via interface 4, B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 reachable via interface 5?</a:t>
            </a: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>
                  <a:latin typeface="Arial" charset="0"/>
                  <a:cs typeface="Arial" charset="0"/>
                </a:rPr>
                <a:t>)</a:t>
              </a:r>
              <a:r>
                <a:rPr lang="en-US" i="0" dirty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88697" y="2840831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>
                <a:solidFill>
                  <a:srgbClr val="CC0000"/>
                </a:solidFill>
              </a:rPr>
              <a:t>A:</a:t>
            </a:r>
            <a:r>
              <a:rPr lang="en-US" i="1" dirty="0">
                <a:solidFill>
                  <a:srgbClr val="CC0000"/>
                </a:solidFill>
              </a:rPr>
              <a:t>  </a:t>
            </a:r>
            <a:r>
              <a:rPr lang="en-US" dirty="0"/>
              <a:t>each switch has a </a:t>
            </a:r>
            <a:r>
              <a:rPr lang="en-US" dirty="0">
                <a:solidFill>
                  <a:srgbClr val="CC0000"/>
                </a:solidFill>
              </a:rPr>
              <a:t>switch table,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looks like a routing table!</a:t>
            </a: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488697" y="5283542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</a:rPr>
              <a:t>Q: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cs typeface="+mn-cs"/>
              </a:rPr>
              <a:t>something like a routing protocol?</a:t>
            </a: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69471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</a:t>
            </a:r>
            <a:r>
              <a:rPr lang="en-US" altLang="zh-CN" dirty="0">
                <a:latin typeface="Gill Sans MT" charset="0"/>
                <a:cs typeface="+mj-cs"/>
              </a:rPr>
              <a:t>S</a:t>
            </a:r>
            <a:r>
              <a:rPr lang="en-US" dirty="0">
                <a:latin typeface="Gill Sans MT" charset="0"/>
                <a:cs typeface="+mj-cs"/>
              </a:rPr>
              <a:t>elf-</a:t>
            </a:r>
            <a:r>
              <a:rPr lang="en-US" altLang="zh-CN" dirty="0">
                <a:latin typeface="Gill Sans MT" charset="0"/>
                <a:cs typeface="+mj-cs"/>
              </a:rPr>
              <a:t>L</a:t>
            </a:r>
            <a:r>
              <a:rPr lang="en-US" dirty="0">
                <a:latin typeface="Gill Sans MT" charset="0"/>
                <a:cs typeface="+mj-cs"/>
              </a:rPr>
              <a:t>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which hosts can be reached through which interfaces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when frame received, switch </a:t>
            </a:r>
            <a:r>
              <a:rPr lang="ja-JP" altLang="en-US" dirty="0"/>
              <a:t>“</a:t>
            </a:r>
            <a:r>
              <a:rPr lang="en-US" dirty="0"/>
              <a:t>learns</a:t>
            </a:r>
            <a:r>
              <a:rPr lang="ja-JP" altLang="en-US" dirty="0"/>
              <a:t>”</a:t>
            </a:r>
            <a:r>
              <a:rPr lang="en-US" dirty="0"/>
              <a:t>  location of sender: incoming LAN segment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4306886" y="5011838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7340837" y="5373789"/>
            <a:ext cx="1723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4648199" y="5418247"/>
            <a:ext cx="2471738" cy="377825"/>
            <a:chOff x="2376" y="3383"/>
            <a:chExt cx="1557" cy="238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824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863441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+mn-lt"/>
                <a:cs typeface="+mj-cs"/>
              </a:rPr>
              <a:t>Switch: Frame</a:t>
            </a:r>
            <a:r>
              <a:rPr lang="zh-CN" altLang="en-US" sz="4000" dirty="0">
                <a:latin typeface="+mn-lt"/>
                <a:cs typeface="+mj-cs"/>
              </a:rPr>
              <a:t> </a:t>
            </a:r>
            <a:r>
              <a:rPr lang="en-US" altLang="zh-CN" sz="4000" dirty="0">
                <a:latin typeface="+mn-lt"/>
                <a:cs typeface="+mj-cs"/>
              </a:rPr>
              <a:t>F</a:t>
            </a:r>
            <a:r>
              <a:rPr lang="en-US" sz="4000" dirty="0">
                <a:latin typeface="+mn-lt"/>
                <a:cs typeface="+mj-cs"/>
              </a:rPr>
              <a:t>iltering</a:t>
            </a:r>
            <a:r>
              <a:rPr lang="zh-CN" altLang="en-US" sz="4000" dirty="0">
                <a:latin typeface="+mn-lt"/>
                <a:cs typeface="+mj-cs"/>
              </a:rPr>
              <a:t> </a:t>
            </a:r>
            <a:r>
              <a:rPr lang="en-US" sz="4000" dirty="0">
                <a:latin typeface="+mn-lt"/>
                <a:cs typeface="+mj-cs"/>
              </a:rPr>
              <a:t>/</a:t>
            </a:r>
            <a:r>
              <a:rPr lang="en-US" altLang="zh-CN" sz="4000" dirty="0">
                <a:latin typeface="+mn-lt"/>
                <a:cs typeface="+mj-cs"/>
              </a:rPr>
              <a:t>F</a:t>
            </a:r>
            <a:r>
              <a:rPr lang="en-US" sz="4000" dirty="0">
                <a:latin typeface="+mn-lt"/>
                <a:cs typeface="+mj-cs"/>
              </a:rPr>
              <a:t>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when  frame received at switch:</a:t>
            </a:r>
            <a:br>
              <a:rPr lang="en-US" sz="2400" dirty="0">
                <a:cs typeface="+mn-cs"/>
              </a:rPr>
            </a:br>
            <a:endParaRPr lang="en-US" sz="2400" dirty="0"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000" dirty="0"/>
              <a:t>1. record incoming link, MAC address of sending host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/>
              <a:t>2. index switch table using MAC destination address</a:t>
            </a:r>
            <a:endParaRPr lang="en-US" sz="2000" b="1" dirty="0">
              <a:solidFill>
                <a:schemeClr val="accent2"/>
              </a:solidFill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</a:rPr>
              <a:t>3. if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entry found for destination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rgbClr val="000099"/>
                </a:solidFill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b="1" dirty="0">
                <a:solidFill>
                  <a:srgbClr val="000099"/>
                </a:solidFill>
              </a:rPr>
              <a:t>     </a:t>
            </a:r>
            <a:r>
              <a:rPr lang="en-US" sz="2000" dirty="0">
                <a:solidFill>
                  <a:srgbClr val="000099"/>
                </a:solidFill>
              </a:rPr>
              <a:t>if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destination on segment from which frame arrived</a:t>
            </a:r>
            <a:br>
              <a:rPr lang="en-US" sz="2000" dirty="0"/>
            </a:br>
            <a:r>
              <a:rPr lang="en-US" sz="2000" dirty="0"/>
              <a:t>       </a:t>
            </a:r>
            <a:r>
              <a:rPr lang="en-US" sz="2000" dirty="0">
                <a:solidFill>
                  <a:srgbClr val="000099"/>
                </a:solidFill>
              </a:rPr>
              <a:t>then</a:t>
            </a:r>
            <a:r>
              <a:rPr lang="en-US" sz="2000" dirty="0"/>
              <a:t> drop frame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/>
              <a:t>           </a:t>
            </a:r>
            <a:r>
              <a:rPr lang="en-US" sz="2000" dirty="0">
                <a:solidFill>
                  <a:srgbClr val="000099"/>
                </a:solidFill>
              </a:rPr>
              <a:t>else</a:t>
            </a:r>
            <a:r>
              <a:rPr lang="en-US" sz="2000" dirty="0"/>
              <a:t> forward frame on interface indicated by entry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/>
              <a:t>     </a:t>
            </a:r>
            <a:r>
              <a:rPr lang="en-US" sz="2000" b="1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rgbClr val="000099"/>
                </a:solidFill>
              </a:rPr>
              <a:t>}</a:t>
            </a:r>
            <a:r>
              <a:rPr lang="en-US" sz="2000" b="1" dirty="0">
                <a:solidFill>
                  <a:schemeClr val="accent2"/>
                </a:solidFill>
              </a:rPr>
              <a:t>   </a:t>
            </a:r>
            <a:endParaRPr lang="en-US" sz="2000" dirty="0"/>
          </a:p>
          <a:p>
            <a:pPr lvl="1">
              <a:buFont typeface="Wingdings" charset="0"/>
              <a:buNone/>
              <a:defRPr/>
            </a:pPr>
            <a:r>
              <a:rPr lang="en-US" sz="2000" dirty="0"/>
              <a:t>      </a:t>
            </a:r>
            <a:r>
              <a:rPr lang="en-US" sz="2000" dirty="0">
                <a:solidFill>
                  <a:srgbClr val="000099"/>
                </a:solidFill>
              </a:rPr>
              <a:t>else</a:t>
            </a:r>
            <a:r>
              <a:rPr lang="en-US" sz="2000" dirty="0"/>
              <a:t> 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/>
              <a:t>                          interface */</a:t>
            </a:r>
          </a:p>
          <a:p>
            <a:pPr lvl="3">
              <a:buFontTx/>
              <a:buNone/>
              <a:defRPr/>
            </a:pPr>
            <a:r>
              <a:rPr lang="en-US" dirty="0">
                <a:latin typeface="+mn-lt"/>
              </a:rPr>
              <a:t>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61283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Self-</a:t>
            </a:r>
            <a:r>
              <a:rPr lang="en-US" altLang="zh-CN" sz="3600" dirty="0">
                <a:cs typeface="+mj-cs"/>
              </a:rPr>
              <a:t>L</a:t>
            </a:r>
            <a:r>
              <a:rPr lang="en-US" sz="3600" dirty="0">
                <a:cs typeface="+mj-cs"/>
              </a:rPr>
              <a:t>earning, Forwarding: </a:t>
            </a:r>
            <a:r>
              <a:rPr lang="en-US" altLang="zh-CN" sz="3600" dirty="0">
                <a:cs typeface="+mj-cs"/>
              </a:rPr>
              <a:t>E</a:t>
            </a:r>
            <a:r>
              <a:rPr lang="en-US" sz="3600" dirty="0">
                <a:cs typeface="+mj-cs"/>
              </a:rPr>
              <a:t>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555581" y="531425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>
                <a:latin typeface="Gill Sans MT" charset="0"/>
                <a:cs typeface="+mn-cs"/>
              </a:rPr>
              <a:t>frame destination, A’, location unknown: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07346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54EE3A-4F70-6043-B4AC-9EF2856EDDA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533400" y="74613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 dirty="0">
                <a:solidFill>
                  <a:srgbClr val="3333CC"/>
                </a:solidFill>
              </a:rPr>
              <a:t>Recap: Network Forwarding: Putting it Together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533400" y="1371600"/>
            <a:ext cx="80708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ea typeface="宋体" charset="-122"/>
              </a:rPr>
              <a:t>Forwarding is also called the fast path (upon receiving each packet)</a:t>
            </a: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endParaRPr lang="en-US" altLang="en-US" sz="2400" dirty="0">
              <a:solidFill>
                <a:srgbClr val="000000"/>
              </a:solidFill>
              <a:ea typeface="宋体" charset="-122"/>
            </a:endParaRP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ea typeface="宋体" charset="-122"/>
              </a:rPr>
              <a:t>Slow path: not per packet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200" dirty="0">
                <a:solidFill>
                  <a:srgbClr val="000000"/>
                </a:solidFill>
                <a:ea typeface="宋体" charset="-122"/>
              </a:rPr>
              <a:t>Get IP address (DHCP, or static)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200" dirty="0">
                <a:solidFill>
                  <a:srgbClr val="000000"/>
                </a:solidFill>
                <a:ea typeface="宋体" charset="-122"/>
              </a:rPr>
              <a:t>Setup/compute routing table</a:t>
            </a:r>
          </a:p>
          <a:p>
            <a:pPr lvl="2">
              <a:lnSpc>
                <a:spcPct val="90000"/>
              </a:lnSpc>
              <a:buClr>
                <a:srgbClr val="3333CC"/>
              </a:buClr>
            </a:pPr>
            <a:endParaRPr lang="en-US" altLang="en-US" sz="1800" dirty="0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6538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+mj-lt"/>
                <a:cs typeface="+mn-cs"/>
              </a:rPr>
              <a:t>self-learning switches can be connected together: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+mj-lt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+mj-lt"/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+mj-lt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+mj-lt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+mj-lt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+mj-lt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+mj-lt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+mj-lt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+mj-lt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+mj-lt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+mj-lt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+mj-lt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+mj-lt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0871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Self-</a:t>
            </a:r>
            <a:r>
              <a:rPr lang="en-US" altLang="zh-CN" sz="4000" dirty="0">
                <a:cs typeface="+mj-cs"/>
              </a:rPr>
              <a:t>L</a:t>
            </a:r>
            <a:r>
              <a:rPr lang="en-US" sz="4000" dirty="0">
                <a:cs typeface="+mj-cs"/>
              </a:rPr>
              <a:t>earning </a:t>
            </a:r>
            <a:r>
              <a:rPr lang="en-US" altLang="zh-CN" sz="4000" dirty="0">
                <a:cs typeface="+mj-cs"/>
              </a:rPr>
              <a:t>M</a:t>
            </a:r>
            <a:r>
              <a:rPr lang="en-US" sz="4000" dirty="0">
                <a:cs typeface="+mj-cs"/>
              </a:rPr>
              <a:t>ulti-switch </a:t>
            </a:r>
            <a:r>
              <a:rPr lang="en-US" altLang="zh-CN" sz="4000" dirty="0">
                <a:cs typeface="+mj-cs"/>
              </a:rPr>
              <a:t>E</a:t>
            </a:r>
            <a:r>
              <a:rPr lang="en-US" sz="4000" dirty="0">
                <a:cs typeface="+mj-cs"/>
              </a:rPr>
              <a:t>xample</a:t>
            </a:r>
            <a:endParaRPr lang="en-US" dirty="0"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234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Suppose C sends frame to I, I responds to C</a:t>
            </a:r>
            <a:endParaRPr lang="en-US" dirty="0"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altLang="zh-CN" sz="2400" u="sng" dirty="0">
                <a:solidFill>
                  <a:srgbClr val="CC0000"/>
                </a:solidFill>
                <a:latin typeface="+mn-lt"/>
                <a:cs typeface="+mn-cs"/>
              </a:rPr>
              <a:t>Offline</a:t>
            </a:r>
            <a:r>
              <a:rPr lang="zh-CN" altLang="en-US" sz="2400" u="sng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en-US" altLang="zh-CN" sz="2400" u="sng" dirty="0">
                <a:solidFill>
                  <a:srgbClr val="CC0000"/>
                </a:solidFill>
                <a:latin typeface="+mn-lt"/>
                <a:cs typeface="+mn-cs"/>
              </a:rPr>
              <a:t>Exercise</a:t>
            </a:r>
            <a:r>
              <a:rPr lang="en-US" sz="2400" u="sng" dirty="0">
                <a:solidFill>
                  <a:srgbClr val="CC0000"/>
                </a:solidFill>
                <a:latin typeface="+mn-lt"/>
                <a:cs typeface="+mn-cs"/>
              </a:rPr>
              <a:t>:</a:t>
            </a:r>
            <a:r>
              <a:rPr lang="en-US" sz="2400" i="0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+mn-lt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+mn-lt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+mn-lt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+mn-lt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+mn-lt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+mn-lt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+mn-lt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+mn-lt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91165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4975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Switches vs. Routers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  <a:cs typeface="+mn-cs"/>
              </a:rPr>
              <a:t>both are store-and-forward: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000" i="1" dirty="0">
                <a:solidFill>
                  <a:srgbClr val="CC0000"/>
                </a:solidFill>
                <a:cs typeface="+mn-cs"/>
              </a:rPr>
              <a:t>routers: </a:t>
            </a:r>
            <a:r>
              <a:rPr lang="en-US" sz="2000" dirty="0"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000" i="1" dirty="0">
                <a:solidFill>
                  <a:srgbClr val="CC0000"/>
                </a:solidFill>
                <a:cs typeface="+mn-cs"/>
              </a:rPr>
              <a:t>switches</a:t>
            </a:r>
            <a:r>
              <a:rPr lang="en-US" sz="2000" i="1" dirty="0">
                <a:cs typeface="+mn-cs"/>
              </a:rPr>
              <a:t>: </a:t>
            </a:r>
            <a:r>
              <a:rPr lang="en-US" sz="2000" dirty="0">
                <a:cs typeface="+mn-cs"/>
              </a:rPr>
              <a:t>link-layer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000" i="1" dirty="0">
              <a:solidFill>
                <a:srgbClr val="CC0000"/>
              </a:solidFill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000" i="1" dirty="0">
                <a:solidFill>
                  <a:srgbClr val="CC0000"/>
                </a:solidFill>
                <a:cs typeface="+mn-cs"/>
              </a:rPr>
              <a:t>routers: </a:t>
            </a:r>
            <a:r>
              <a:rPr lang="en-US" sz="2000" dirty="0"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000" i="1" dirty="0">
                <a:solidFill>
                  <a:srgbClr val="CC0000"/>
                </a:solidFill>
                <a:cs typeface="+mn-cs"/>
              </a:rPr>
              <a:t>switches: </a:t>
            </a:r>
            <a:r>
              <a:rPr lang="en-US" sz="2000" dirty="0">
                <a:cs typeface="+mn-cs"/>
              </a:rPr>
              <a:t>learn forwarding table using flooding, learning, MAC addresses </a:t>
            </a: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4302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9073C7-521D-5140-95CC-AE42EB7926C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77154" name="Rectangle 4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Outline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84188" y="1419225"/>
            <a:ext cx="8343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altLang="zh-CN" dirty="0">
                <a:solidFill>
                  <a:srgbClr val="000000"/>
                </a:solidFill>
                <a:latin typeface="Comic Sans MS" pitchFamily="66" charset="0"/>
                <a:ea typeface=""/>
              </a:rPr>
              <a:t>Course</a:t>
            </a:r>
            <a:r>
              <a:rPr lang="zh-CN" altLang="en-US" dirty="0">
                <a:solidFill>
                  <a:srgbClr val="000000"/>
                </a:solidFill>
                <a:latin typeface="Comic Sans MS" pitchFamily="66" charset="0"/>
                <a:ea typeface="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omic Sans MS" pitchFamily="66" charset="0"/>
                <a:ea typeface=""/>
              </a:rPr>
              <a:t>Summary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08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cs typeface="+mj-cs"/>
              </a:rPr>
              <a:t>Synthesis: </a:t>
            </a:r>
            <a:r>
              <a:rPr lang="en-US" altLang="zh-CN" sz="3200" dirty="0">
                <a:cs typeface="+mj-cs"/>
              </a:rPr>
              <a:t>A</a:t>
            </a:r>
            <a:r>
              <a:rPr lang="en-US" sz="3200" dirty="0">
                <a:cs typeface="+mj-cs"/>
              </a:rPr>
              <a:t> </a:t>
            </a:r>
            <a:r>
              <a:rPr lang="en-US" altLang="zh-CN" sz="3200" dirty="0">
                <a:cs typeface="+mj-cs"/>
              </a:rPr>
              <a:t>D</a:t>
            </a:r>
            <a:r>
              <a:rPr lang="en-US" sz="3200" dirty="0">
                <a:cs typeface="+mj-cs"/>
              </a:rPr>
              <a:t>ay in the </a:t>
            </a:r>
            <a:r>
              <a:rPr lang="en-US" altLang="zh-CN" sz="3200" dirty="0">
                <a:cs typeface="+mj-cs"/>
              </a:rPr>
              <a:t>L</a:t>
            </a:r>
            <a:r>
              <a:rPr lang="en-US" sz="3200" dirty="0">
                <a:cs typeface="+mj-cs"/>
              </a:rPr>
              <a:t>ife of </a:t>
            </a:r>
            <a:r>
              <a:rPr lang="en-US" altLang="zh-CN" sz="3200" dirty="0">
                <a:cs typeface="+mj-cs"/>
              </a:rPr>
              <a:t>a</a:t>
            </a:r>
            <a:r>
              <a:rPr lang="en-US" sz="3200" dirty="0">
                <a:cs typeface="+mj-cs"/>
              </a:rPr>
              <a:t> </a:t>
            </a:r>
            <a:r>
              <a:rPr lang="en-US" altLang="zh-CN" sz="3200" dirty="0">
                <a:cs typeface="+mj-cs"/>
              </a:rPr>
              <a:t>W</a:t>
            </a:r>
            <a:r>
              <a:rPr lang="en-US" sz="3200" dirty="0">
                <a:cs typeface="+mj-cs"/>
              </a:rPr>
              <a:t>eb </a:t>
            </a:r>
            <a:r>
              <a:rPr lang="en-US" altLang="zh-CN" sz="3200" dirty="0">
                <a:cs typeface="+mj-cs"/>
              </a:rPr>
              <a:t>R</a:t>
            </a:r>
            <a:r>
              <a:rPr lang="en-US" sz="3200" dirty="0">
                <a:cs typeface="+mj-cs"/>
              </a:rPr>
              <a:t>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dirty="0">
                <a:cs typeface="+mn-cs"/>
              </a:rPr>
              <a:t>journey down protocol stack complete!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application, transport, network, link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>
                <a:cs typeface="+mn-cs"/>
              </a:rPr>
              <a:t>putting-it-all-together: synthesis!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i="1" dirty="0">
                <a:solidFill>
                  <a:srgbClr val="C00000"/>
                </a:solidFill>
              </a:rPr>
              <a:t>goal: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identify, review, understand protocols (at all layers) involved in seemingly simple scenario: requesting www page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i="1" dirty="0">
                <a:solidFill>
                  <a:srgbClr val="C00000"/>
                </a:solidFill>
              </a:rPr>
              <a:t>scenario: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student attaches laptop to campus network, requests/receives </a:t>
            </a:r>
            <a:r>
              <a:rPr lang="en-US" dirty="0" err="1"/>
              <a:t>www.</a:t>
            </a:r>
            <a:r>
              <a:rPr lang="en-US" altLang="zh-CN" dirty="0" err="1"/>
              <a:t>tencent</a:t>
            </a:r>
            <a:r>
              <a:rPr lang="en-US" dirty="0" err="1"/>
              <a:t>.com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q"/>
              <a:defRPr/>
            </a:pPr>
            <a:endParaRPr lang="en-US" dirty="0">
              <a:cs typeface="+mn-cs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80538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+mn-lt"/>
                <a:cs typeface="+mj-cs"/>
              </a:rPr>
              <a:t>A </a:t>
            </a:r>
            <a:r>
              <a:rPr lang="en-US" altLang="zh-CN" sz="3200" dirty="0">
                <a:latin typeface="+mn-lt"/>
                <a:cs typeface="+mj-cs"/>
              </a:rPr>
              <a:t>D</a:t>
            </a:r>
            <a:r>
              <a:rPr lang="en-US" sz="3200" dirty="0">
                <a:latin typeface="+mn-lt"/>
                <a:cs typeface="+mj-cs"/>
              </a:rPr>
              <a:t>ay in the </a:t>
            </a:r>
            <a:r>
              <a:rPr lang="en-US" altLang="zh-CN" sz="3200" dirty="0">
                <a:latin typeface="+mn-lt"/>
                <a:cs typeface="+mj-cs"/>
              </a:rPr>
              <a:t>L</a:t>
            </a:r>
            <a:r>
              <a:rPr lang="en-US" sz="3200" dirty="0">
                <a:latin typeface="+mn-lt"/>
                <a:cs typeface="+mj-cs"/>
              </a:rPr>
              <a:t>ife: </a:t>
            </a:r>
            <a:r>
              <a:rPr lang="en-US" altLang="zh-CN" sz="3200" dirty="0">
                <a:latin typeface="+mn-lt"/>
                <a:cs typeface="+mj-cs"/>
              </a:rPr>
              <a:t>S</a:t>
            </a:r>
            <a:r>
              <a:rPr lang="en-US" sz="3200" dirty="0">
                <a:latin typeface="+mn-lt"/>
                <a:cs typeface="+mj-cs"/>
              </a:rPr>
              <a:t>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234263" y="5015085"/>
            <a:ext cx="1941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zh-CN" sz="1600" i="0" dirty="0">
                <a:solidFill>
                  <a:srgbClr val="000000"/>
                </a:solidFill>
                <a:latin typeface="Arial" charset="0"/>
              </a:rPr>
              <a:t>encent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2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pic>
        <p:nvPicPr>
          <p:cNvPr id="294" name="Picture 293">
            <a:extLst>
              <a:ext uri="{FF2B5EF4-FFF2-40B4-BE49-F238E27FC236}">
                <a16:creationId xmlns:a16="http://schemas.microsoft.com/office/drawing/2014/main" id="{63B66E27-B857-0245-A3C1-A35991761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3031" y="4299014"/>
            <a:ext cx="1157288" cy="7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+mn-lt"/>
                <a:cs typeface="+mj-cs"/>
              </a:rPr>
              <a:t>A </a:t>
            </a:r>
            <a:r>
              <a:rPr lang="en-US" altLang="zh-CN" sz="3200" dirty="0">
                <a:latin typeface="+mn-lt"/>
                <a:cs typeface="+mj-cs"/>
              </a:rPr>
              <a:t>D</a:t>
            </a:r>
            <a:r>
              <a:rPr lang="en-US" sz="3200" dirty="0">
                <a:latin typeface="+mn-lt"/>
                <a:cs typeface="+mj-cs"/>
              </a:rPr>
              <a:t>ay in the </a:t>
            </a:r>
            <a:r>
              <a:rPr lang="en-US" altLang="zh-CN" sz="3200" dirty="0">
                <a:latin typeface="+mn-lt"/>
                <a:cs typeface="+mj-cs"/>
              </a:rPr>
              <a:t>L</a:t>
            </a:r>
            <a:r>
              <a:rPr lang="en-US" sz="3200" dirty="0">
                <a:latin typeface="+mn-lt"/>
                <a:cs typeface="+mj-cs"/>
              </a:rPr>
              <a:t>ife… </a:t>
            </a:r>
            <a:r>
              <a:rPr lang="en-US" altLang="zh-CN" sz="3200" dirty="0">
                <a:latin typeface="+mn-lt"/>
                <a:cs typeface="+mj-cs"/>
              </a:rPr>
              <a:t>C</a:t>
            </a:r>
            <a:r>
              <a:rPr lang="en-US" sz="3200" dirty="0">
                <a:latin typeface="+mn-lt"/>
                <a:cs typeface="+mj-cs"/>
              </a:rPr>
              <a:t>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892550" cy="1262062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000" dirty="0">
                <a:cs typeface="+mn-cs"/>
              </a:rPr>
              <a:t>connecting laptop needs to get its own IP address, addr of first-hop router, addr of DNS server: use </a:t>
            </a:r>
            <a:r>
              <a:rPr lang="en-US" sz="2000" i="1" dirty="0">
                <a:solidFill>
                  <a:srgbClr val="C00000"/>
                </a:solidFill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DHCP request </a:t>
            </a:r>
            <a:r>
              <a:rPr lang="en-US" sz="2000" dirty="0">
                <a:solidFill>
                  <a:srgbClr val="3333CC"/>
                </a:solidFill>
                <a:latin typeface="+mn-lt"/>
                <a:cs typeface="+mn-cs"/>
              </a:rPr>
              <a:t>encapsulated</a:t>
            </a:r>
            <a:r>
              <a:rPr lang="en-US" sz="2000" i="0" dirty="0">
                <a:solidFill>
                  <a:srgbClr val="3333CC"/>
                </a:solidFill>
                <a:latin typeface="+mn-lt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+mn-cs"/>
              </a:rPr>
              <a:t>UDP</a:t>
            </a: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, encapsulated in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+mn-cs"/>
              </a:rPr>
              <a:t>IP</a:t>
            </a: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, encapsulated in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+mn-cs"/>
              </a:rPr>
              <a:t>802.3</a:t>
            </a:r>
            <a:r>
              <a:rPr lang="en-US" sz="2000" i="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defRPr/>
            </a:pPr>
            <a:endParaRPr lang="en-US" sz="2000" i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Ethernet frame </a:t>
            </a:r>
            <a:r>
              <a:rPr lang="en-US" sz="2000" dirty="0">
                <a:solidFill>
                  <a:srgbClr val="000099"/>
                </a:solidFill>
                <a:latin typeface="+mn-lt"/>
                <a:cs typeface="+mn-cs"/>
              </a:rPr>
              <a:t>broadcast</a:t>
            </a: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 (dest: FFFFFFFFFFFF) on LAN, received at router running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+mn-cs"/>
              </a:rPr>
              <a:t>DHCP</a:t>
            </a:r>
            <a:r>
              <a:rPr lang="en-US" sz="2000" i="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Ethernet </a:t>
            </a:r>
            <a:r>
              <a:rPr lang="en-US" sz="2000" dirty="0">
                <a:solidFill>
                  <a:srgbClr val="000099"/>
                </a:solidFill>
                <a:latin typeface="+mn-lt"/>
                <a:cs typeface="+mn-cs"/>
              </a:rPr>
              <a:t>demuxed</a:t>
            </a: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 to IP demuxed, UDP demuxed to DHCP 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2081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967671" cy="15732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000" dirty="0">
                <a:ea typeface="+mn-ea"/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ea typeface="+mn-ea"/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sz="2000" dirty="0">
                <a:ea typeface="+mn-ea"/>
                <a:cs typeface="+mn-cs"/>
              </a:rPr>
              <a:t>containing client</a:t>
            </a:r>
            <a:r>
              <a:rPr lang="ja-JP" altLang="en-US" sz="2000" dirty="0">
                <a:ea typeface="+mn-ea"/>
                <a:cs typeface="+mn-cs"/>
              </a:rPr>
              <a:t>’</a:t>
            </a:r>
            <a:r>
              <a:rPr lang="en-US" sz="2000" dirty="0">
                <a:ea typeface="+mn-ea"/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000" dirty="0">
              <a:ea typeface="+mn-ea"/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956656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switch learning</a:t>
            </a:r>
            <a:r>
              <a:rPr lang="en-US" sz="200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defRPr/>
            </a:pPr>
            <a:endParaRPr lang="en-US" i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2" y="4138519"/>
            <a:ext cx="395665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+mn-lt"/>
                <a:cs typeface="+mj-cs"/>
              </a:rPr>
              <a:t>A </a:t>
            </a:r>
            <a:r>
              <a:rPr lang="en-US" altLang="zh-CN" sz="3200" dirty="0">
                <a:latin typeface="+mn-lt"/>
                <a:cs typeface="+mj-cs"/>
              </a:rPr>
              <a:t>D</a:t>
            </a:r>
            <a:r>
              <a:rPr lang="en-US" sz="3200" dirty="0">
                <a:latin typeface="+mn-lt"/>
                <a:cs typeface="+mj-cs"/>
              </a:rPr>
              <a:t>ay in the </a:t>
            </a:r>
            <a:r>
              <a:rPr lang="en-US" altLang="zh-CN" sz="3200" dirty="0">
                <a:latin typeface="+mn-lt"/>
                <a:cs typeface="+mj-cs"/>
              </a:rPr>
              <a:t>L</a:t>
            </a:r>
            <a:r>
              <a:rPr lang="en-US" sz="3200" dirty="0">
                <a:latin typeface="+mn-lt"/>
                <a:cs typeface="+mj-cs"/>
              </a:rPr>
              <a:t>ife… </a:t>
            </a:r>
            <a:r>
              <a:rPr lang="en-US" altLang="zh-CN" sz="3200" dirty="0">
                <a:latin typeface="+mn-lt"/>
                <a:cs typeface="+mj-cs"/>
              </a:rPr>
              <a:t>C</a:t>
            </a:r>
            <a:r>
              <a:rPr lang="en-US" sz="3200" dirty="0">
                <a:latin typeface="+mn-lt"/>
                <a:cs typeface="+mj-cs"/>
              </a:rPr>
              <a:t>onnecting to the Internet</a:t>
            </a:r>
          </a:p>
        </p:txBody>
      </p:sp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0149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+mn-lt"/>
                <a:cs typeface="+mj-cs"/>
              </a:rPr>
              <a:t>A </a:t>
            </a:r>
            <a:r>
              <a:rPr lang="en-US" altLang="zh-CN" sz="3200" dirty="0">
                <a:latin typeface="+mn-lt"/>
                <a:cs typeface="+mj-cs"/>
              </a:rPr>
              <a:t>D</a:t>
            </a:r>
            <a:r>
              <a:rPr lang="en-US" sz="3200" dirty="0">
                <a:latin typeface="+mn-lt"/>
                <a:cs typeface="+mj-cs"/>
              </a:rPr>
              <a:t>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202671"/>
            <a:ext cx="4667250" cy="1262062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000" dirty="0">
                <a:cs typeface="+mn-cs"/>
              </a:rPr>
              <a:t>before sending </a:t>
            </a:r>
            <a:r>
              <a:rPr lang="en-US" sz="2000" i="1" dirty="0">
                <a:solidFill>
                  <a:srgbClr val="C00000"/>
                </a:solidFill>
                <a:cs typeface="+mn-cs"/>
              </a:rPr>
              <a:t>HTTP</a:t>
            </a:r>
            <a:r>
              <a:rPr lang="en-US" sz="2000" b="1" i="1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000" dirty="0">
                <a:cs typeface="+mn-cs"/>
              </a:rPr>
              <a:t>request, need IP address of </a:t>
            </a:r>
            <a:r>
              <a:rPr lang="en-US" sz="2000" dirty="0" err="1">
                <a:cs typeface="+mn-cs"/>
              </a:rPr>
              <a:t>www.</a:t>
            </a:r>
            <a:r>
              <a:rPr lang="en-US" altLang="zh-CN" sz="2000" dirty="0" err="1">
                <a:cs typeface="+mn-cs"/>
              </a:rPr>
              <a:t>tencent</a:t>
            </a:r>
            <a:r>
              <a:rPr lang="en-US" sz="2000" dirty="0" err="1">
                <a:cs typeface="+mn-cs"/>
              </a:rPr>
              <a:t>.com</a:t>
            </a:r>
            <a:r>
              <a:rPr lang="en-US" sz="2000" dirty="0">
                <a:cs typeface="+mn-cs"/>
              </a:rPr>
              <a:t>:  </a:t>
            </a:r>
            <a:r>
              <a:rPr lang="en-US" sz="2000" i="1" dirty="0">
                <a:solidFill>
                  <a:srgbClr val="C00000"/>
                </a:solidFill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239308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DNS query created, encapsulated in UDP, encapsulated in IP, encapsulated in Eth.  To send frame to router, need MAC address of router interface: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+mn-cs"/>
              </a:rPr>
              <a:t>ARP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q"/>
              <a:defRPr/>
            </a:pPr>
            <a:endParaRPr lang="en-US" sz="20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19600" y="3796646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+mn-cs"/>
              </a:rPr>
              <a:t>ARP query</a:t>
            </a:r>
            <a:r>
              <a:rPr lang="en-US" sz="2000" i="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broadcast, received by router, which replies with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+mn-cs"/>
              </a:rPr>
              <a:t>ARP reply</a:t>
            </a:r>
            <a:r>
              <a:rPr lang="en-US" sz="2000" i="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188883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i="0" dirty="0">
                <a:solidFill>
                  <a:srgbClr val="000000"/>
                </a:solidFill>
                <a:latin typeface="+mn-lt"/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9406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289DAC-D87A-364F-8DAE-C1B17968F6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4626" name="Rectangle 88"/>
          <p:cNvSpPr>
            <a:spLocks noChangeArrowheads="1"/>
          </p:cNvSpPr>
          <p:nvPr/>
        </p:nvSpPr>
        <p:spPr bwMode="auto">
          <a:xfrm>
            <a:off x="5111750" y="1184275"/>
            <a:ext cx="3641725" cy="19335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1143000"/>
          </a:xfrm>
        </p:spPr>
        <p:txBody>
          <a:bodyPr/>
          <a:lstStyle/>
          <a:p>
            <a:r>
              <a:rPr lang="en-US" altLang="zh-CN" sz="2000" dirty="0">
                <a:ea typeface="宋体" charset="-122"/>
              </a:rPr>
              <a:t>Recap: Putting it Together: Example 2 (Different Networks)</a:t>
            </a:r>
            <a:r>
              <a:rPr lang="en-US" altLang="en-US" sz="2000" dirty="0">
                <a:ea typeface="ＭＳ Ｐゴシック" charset="-128"/>
              </a:rPr>
              <a:t>: A-&gt; E</a:t>
            </a: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154628" name="Freeform 3"/>
          <p:cNvSpPr>
            <a:spLocks/>
          </p:cNvSpPr>
          <p:nvPr/>
        </p:nvSpPr>
        <p:spPr bwMode="auto">
          <a:xfrm>
            <a:off x="4867275" y="2085975"/>
            <a:ext cx="295275" cy="1143000"/>
          </a:xfrm>
          <a:custGeom>
            <a:avLst/>
            <a:gdLst>
              <a:gd name="T0" fmla="*/ 2147483646 w 186"/>
              <a:gd name="T1" fmla="*/ 0 h 720"/>
              <a:gd name="T2" fmla="*/ 2147483646 w 186"/>
              <a:gd name="T3" fmla="*/ 2147483646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409707" y="1890478"/>
            <a:ext cx="40671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lvl="0" indent="-342900">
              <a:buClr>
                <a:srgbClr val="3333CC"/>
              </a:buClr>
              <a:buFont typeface="Wingdings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Setting: Host A network layer receives a packet above.</a:t>
            </a:r>
          </a:p>
          <a:p>
            <a:pPr marL="342900" lvl="0" indent="-342900">
              <a:buClr>
                <a:srgbClr val="3333CC"/>
              </a:buClr>
              <a:buFont typeface="Wingdings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Action: </a:t>
            </a:r>
          </a:p>
          <a:p>
            <a:pPr marL="742950" lvl="1" indent="-285750">
              <a:buClr>
                <a:srgbClr val="3333CC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Host A looks up destination in routing table</a:t>
            </a:r>
          </a:p>
          <a:p>
            <a:pPr marL="1200150" lvl="2" indent="-285750">
              <a:buClr>
                <a:srgbClr val="3333CC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Find next hop should be 223.1.1.4</a:t>
            </a:r>
          </a:p>
          <a:p>
            <a:pPr marL="742950" lvl="1" indent="-285750">
              <a:buClr>
                <a:srgbClr val="3333CC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Hand datagram to link layer to send inside a link-layer frame</a:t>
            </a:r>
          </a:p>
        </p:txBody>
      </p:sp>
      <p:sp>
        <p:nvSpPr>
          <p:cNvPr id="154630" name="Rectangle 5"/>
          <p:cNvSpPr>
            <a:spLocks noChangeArrowheads="1"/>
          </p:cNvSpPr>
          <p:nvPr/>
        </p:nvSpPr>
        <p:spPr bwMode="auto">
          <a:xfrm>
            <a:off x="561975" y="1315758"/>
            <a:ext cx="3590925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4631" name="Rectangle 6"/>
          <p:cNvSpPr>
            <a:spLocks noChangeArrowheads="1"/>
          </p:cNvSpPr>
          <p:nvPr/>
        </p:nvSpPr>
        <p:spPr bwMode="auto">
          <a:xfrm>
            <a:off x="485775" y="1382433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4632" name="Text Box 7"/>
          <p:cNvSpPr txBox="1">
            <a:spLocks noChangeArrowheads="1"/>
          </p:cNvSpPr>
          <p:nvPr/>
        </p:nvSpPr>
        <p:spPr bwMode="auto">
          <a:xfrm>
            <a:off x="479425" y="1299883"/>
            <a:ext cx="79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misc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fields</a:t>
            </a:r>
          </a:p>
        </p:txBody>
      </p:sp>
      <p:sp>
        <p:nvSpPr>
          <p:cNvPr id="154633" name="Line 8"/>
          <p:cNvSpPr>
            <a:spLocks noChangeShapeType="1"/>
          </p:cNvSpPr>
          <p:nvPr/>
        </p:nvSpPr>
        <p:spPr bwMode="auto">
          <a:xfrm>
            <a:off x="1247775" y="139195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4" name="Text Box 9"/>
          <p:cNvSpPr txBox="1">
            <a:spLocks noChangeArrowheads="1"/>
          </p:cNvSpPr>
          <p:nvPr/>
        </p:nvSpPr>
        <p:spPr bwMode="auto">
          <a:xfrm>
            <a:off x="1216025" y="1461808"/>
            <a:ext cx="1084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223.1.1.1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4635" name="Text Box 10"/>
          <p:cNvSpPr txBox="1">
            <a:spLocks noChangeArrowheads="1"/>
          </p:cNvSpPr>
          <p:nvPr/>
        </p:nvSpPr>
        <p:spPr bwMode="auto">
          <a:xfrm>
            <a:off x="2198688" y="1461808"/>
            <a:ext cx="1157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223.1.2.3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4636" name="Line 11"/>
          <p:cNvSpPr>
            <a:spLocks noChangeShapeType="1"/>
          </p:cNvSpPr>
          <p:nvPr/>
        </p:nvSpPr>
        <p:spPr bwMode="auto">
          <a:xfrm>
            <a:off x="2238375" y="139195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7" name="Line 12"/>
          <p:cNvSpPr>
            <a:spLocks noChangeShapeType="1"/>
          </p:cNvSpPr>
          <p:nvPr/>
        </p:nvSpPr>
        <p:spPr bwMode="auto">
          <a:xfrm>
            <a:off x="3286125" y="138243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8" name="Text Box 13"/>
          <p:cNvSpPr txBox="1">
            <a:spLocks noChangeArrowheads="1"/>
          </p:cNvSpPr>
          <p:nvPr/>
        </p:nvSpPr>
        <p:spPr bwMode="auto">
          <a:xfrm>
            <a:off x="3348038" y="1452283"/>
            <a:ext cx="661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data</a:t>
            </a:r>
          </a:p>
        </p:txBody>
      </p:sp>
      <p:grpSp>
        <p:nvGrpSpPr>
          <p:cNvPr id="154639" name="Group 14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902" y="1949"/>
            <a:chExt cx="2786" cy="1987"/>
          </a:xfrm>
        </p:grpSpPr>
        <p:sp>
          <p:nvSpPr>
            <p:cNvPr id="154653" name="Freeform 15"/>
            <p:cNvSpPr>
              <a:spLocks/>
            </p:cNvSpPr>
            <p:nvPr/>
          </p:nvSpPr>
          <p:spPr bwMode="auto">
            <a:xfrm>
              <a:off x="2902" y="19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4" name="Freeform 16"/>
            <p:cNvSpPr>
              <a:spLocks/>
            </p:cNvSpPr>
            <p:nvPr/>
          </p:nvSpPr>
          <p:spPr bwMode="auto">
            <a:xfrm>
              <a:off x="4487" y="21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5" name="Freeform 17"/>
            <p:cNvSpPr>
              <a:spLocks/>
            </p:cNvSpPr>
            <p:nvPr/>
          </p:nvSpPr>
          <p:spPr bwMode="auto">
            <a:xfrm>
              <a:off x="3663" y="29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4656" name="Object 2"/>
            <p:cNvGraphicFramePr>
              <a:graphicFrameLocks noChangeAspect="1"/>
            </p:cNvGraphicFramePr>
            <p:nvPr/>
          </p:nvGraphicFramePr>
          <p:xfrm>
            <a:off x="2951" y="20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7079" imgH="1083682" progId="MS_ClipArt_Gallery.2">
                    <p:embed/>
                  </p:oleObj>
                </mc:Choice>
                <mc:Fallback>
                  <p:oleObj name="Clip" r:id="rId3" imgW="1307079" imgH="1083682" progId="MS_ClipArt_Gallery.2">
                    <p:embed/>
                    <p:pic>
                      <p:nvPicPr>
                        <p:cNvPr id="15465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20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57" name="Line 19"/>
            <p:cNvSpPr>
              <a:spLocks noChangeShapeType="1"/>
            </p:cNvSpPr>
            <p:nvPr/>
          </p:nvSpPr>
          <p:spPr bwMode="auto">
            <a:xfrm>
              <a:off x="3304" y="22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8" name="Line 20"/>
            <p:cNvSpPr>
              <a:spLocks noChangeShapeType="1"/>
            </p:cNvSpPr>
            <p:nvPr/>
          </p:nvSpPr>
          <p:spPr bwMode="auto">
            <a:xfrm flipH="1">
              <a:off x="3487" y="22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9" name="Line 21"/>
            <p:cNvSpPr>
              <a:spLocks noChangeShapeType="1"/>
            </p:cNvSpPr>
            <p:nvPr/>
          </p:nvSpPr>
          <p:spPr bwMode="auto">
            <a:xfrm flipV="1">
              <a:off x="3304" y="26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0" name="Line 22"/>
            <p:cNvSpPr>
              <a:spLocks noChangeShapeType="1"/>
            </p:cNvSpPr>
            <p:nvPr/>
          </p:nvSpPr>
          <p:spPr bwMode="auto">
            <a:xfrm>
              <a:off x="3310" y="30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4661" name="Object 3"/>
            <p:cNvGraphicFramePr>
              <a:graphicFrameLocks noChangeAspect="1"/>
            </p:cNvGraphicFramePr>
            <p:nvPr/>
          </p:nvGraphicFramePr>
          <p:xfrm>
            <a:off x="2951" y="24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7079" imgH="1083682" progId="MS_ClipArt_Gallery.2">
                    <p:embed/>
                  </p:oleObj>
                </mc:Choice>
                <mc:Fallback>
                  <p:oleObj name="Clip" r:id="rId5" imgW="1307079" imgH="1083682" progId="MS_ClipArt_Gallery.2">
                    <p:embed/>
                    <p:pic>
                      <p:nvPicPr>
                        <p:cNvPr id="15466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24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662" name="Object 4"/>
            <p:cNvGraphicFramePr>
              <a:graphicFrameLocks noChangeAspect="1"/>
            </p:cNvGraphicFramePr>
            <p:nvPr/>
          </p:nvGraphicFramePr>
          <p:xfrm>
            <a:off x="2951" y="28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15466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28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63" name="Line 25"/>
            <p:cNvSpPr>
              <a:spLocks noChangeShapeType="1"/>
            </p:cNvSpPr>
            <p:nvPr/>
          </p:nvSpPr>
          <p:spPr bwMode="auto">
            <a:xfrm>
              <a:off x="3487" y="27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664" name="Group 26"/>
            <p:cNvGrpSpPr>
              <a:grpSpLocks/>
            </p:cNvGrpSpPr>
            <p:nvPr/>
          </p:nvGrpSpPr>
          <p:grpSpPr bwMode="auto">
            <a:xfrm>
              <a:off x="4081" y="2759"/>
              <a:ext cx="448" cy="240"/>
              <a:chOff x="3600" y="219"/>
              <a:chExt cx="360" cy="175"/>
            </a:xfrm>
          </p:grpSpPr>
          <p:sp>
            <p:nvSpPr>
              <p:cNvPr id="154700" name="Oval 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701" name="Line 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02" name="Line 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03" name="Rectangle 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54704" name="Oval 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4705" name="Group 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5471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11" name="Line 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12" name="Line 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706" name="Group 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5470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8" name="Line 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9" name="Line 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4665" name="Text Box 40"/>
            <p:cNvSpPr txBox="1">
              <a:spLocks noChangeArrowheads="1"/>
            </p:cNvSpPr>
            <p:nvPr/>
          </p:nvSpPr>
          <p:spPr bwMode="auto">
            <a:xfrm>
              <a:off x="3278" y="204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66" name="Rectangle 41"/>
            <p:cNvSpPr>
              <a:spLocks noChangeArrowheads="1"/>
            </p:cNvSpPr>
            <p:nvPr/>
          </p:nvSpPr>
          <p:spPr bwMode="auto">
            <a:xfrm>
              <a:off x="3333" y="2499"/>
              <a:ext cx="195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67" name="Text Box 42"/>
            <p:cNvSpPr txBox="1">
              <a:spLocks noChangeArrowheads="1"/>
            </p:cNvSpPr>
            <p:nvPr/>
          </p:nvSpPr>
          <p:spPr bwMode="auto">
            <a:xfrm>
              <a:off x="3327" y="24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68" name="Text Box 43"/>
            <p:cNvSpPr txBox="1">
              <a:spLocks noChangeArrowheads="1"/>
            </p:cNvSpPr>
            <p:nvPr/>
          </p:nvSpPr>
          <p:spPr bwMode="auto">
            <a:xfrm>
              <a:off x="3206" y="30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223.1.1.3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69" name="Text Box 44"/>
            <p:cNvSpPr txBox="1">
              <a:spLocks noChangeArrowheads="1"/>
            </p:cNvSpPr>
            <p:nvPr/>
          </p:nvSpPr>
          <p:spPr bwMode="auto">
            <a:xfrm>
              <a:off x="3704" y="2618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223.1.1.4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70" name="Line 45"/>
            <p:cNvSpPr>
              <a:spLocks noChangeShapeType="1"/>
            </p:cNvSpPr>
            <p:nvPr/>
          </p:nvSpPr>
          <p:spPr bwMode="auto">
            <a:xfrm>
              <a:off x="4462" y="27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1" name="Text Box 46"/>
            <p:cNvSpPr txBox="1">
              <a:spLocks noChangeArrowheads="1"/>
            </p:cNvSpPr>
            <p:nvPr/>
          </p:nvSpPr>
          <p:spPr bwMode="auto">
            <a:xfrm>
              <a:off x="4382" y="261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223.1.2.9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72" name="Line 47"/>
            <p:cNvSpPr>
              <a:spLocks noChangeShapeType="1"/>
            </p:cNvSpPr>
            <p:nvPr/>
          </p:nvSpPr>
          <p:spPr bwMode="auto">
            <a:xfrm flipH="1">
              <a:off x="5107" y="23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4673" name="Object 5"/>
            <p:cNvGraphicFramePr>
              <a:graphicFrameLocks noChangeAspect="1"/>
            </p:cNvGraphicFramePr>
            <p:nvPr/>
          </p:nvGraphicFramePr>
          <p:xfrm>
            <a:off x="5219" y="21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7079" imgH="1083682" progId="MS_ClipArt_Gallery.2">
                    <p:embed/>
                  </p:oleObj>
                </mc:Choice>
                <mc:Fallback>
                  <p:oleObj name="Clip" r:id="rId7" imgW="1307079" imgH="1083682" progId="MS_ClipArt_Gallery.2">
                    <p:embed/>
                    <p:pic>
                      <p:nvPicPr>
                        <p:cNvPr id="15467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9" y="21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74" name="Line 49"/>
            <p:cNvSpPr>
              <a:spLocks noChangeShapeType="1"/>
            </p:cNvSpPr>
            <p:nvPr/>
          </p:nvSpPr>
          <p:spPr bwMode="auto">
            <a:xfrm>
              <a:off x="5107" y="23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4675" name="Object 6"/>
            <p:cNvGraphicFramePr>
              <a:graphicFrameLocks noChangeAspect="1"/>
            </p:cNvGraphicFramePr>
            <p:nvPr/>
          </p:nvGraphicFramePr>
          <p:xfrm>
            <a:off x="5222" y="30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307079" imgH="1083682" progId="MS_ClipArt_Gallery.2">
                    <p:embed/>
                  </p:oleObj>
                </mc:Choice>
                <mc:Fallback>
                  <p:oleObj name="Clip" r:id="rId8" imgW="1307079" imgH="1083682" progId="MS_ClipArt_Gallery.2">
                    <p:embed/>
                    <p:pic>
                      <p:nvPicPr>
                        <p:cNvPr id="15467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2" y="30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76" name="Line 51"/>
            <p:cNvSpPr>
              <a:spLocks noChangeShapeType="1"/>
            </p:cNvSpPr>
            <p:nvPr/>
          </p:nvSpPr>
          <p:spPr bwMode="auto">
            <a:xfrm>
              <a:off x="5107" y="31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7" name="Rectangle 52"/>
            <p:cNvSpPr>
              <a:spLocks noChangeArrowheads="1"/>
            </p:cNvSpPr>
            <p:nvPr/>
          </p:nvSpPr>
          <p:spPr bwMode="auto">
            <a:xfrm>
              <a:off x="5073" y="2986"/>
              <a:ext cx="108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78" name="Text Box 53"/>
            <p:cNvSpPr txBox="1">
              <a:spLocks noChangeArrowheads="1"/>
            </p:cNvSpPr>
            <p:nvPr/>
          </p:nvSpPr>
          <p:spPr bwMode="auto">
            <a:xfrm>
              <a:off x="4704" y="291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223.1.2.3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79" name="Rectangle 54"/>
            <p:cNvSpPr>
              <a:spLocks noChangeArrowheads="1"/>
            </p:cNvSpPr>
            <p:nvPr/>
          </p:nvSpPr>
          <p:spPr bwMode="auto">
            <a:xfrm>
              <a:off x="5082" y="2382"/>
              <a:ext cx="156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80" name="Text Box 55"/>
            <p:cNvSpPr txBox="1">
              <a:spLocks noChangeArrowheads="1"/>
            </p:cNvSpPr>
            <p:nvPr/>
          </p:nvSpPr>
          <p:spPr bwMode="auto">
            <a:xfrm>
              <a:off x="4584" y="232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81" name="Line 56"/>
            <p:cNvSpPr>
              <a:spLocks noChangeShapeType="1"/>
            </p:cNvSpPr>
            <p:nvPr/>
          </p:nvSpPr>
          <p:spPr bwMode="auto">
            <a:xfrm flipH="1">
              <a:off x="4312" y="30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82" name="Line 57"/>
            <p:cNvSpPr>
              <a:spLocks noChangeShapeType="1"/>
            </p:cNvSpPr>
            <p:nvPr/>
          </p:nvSpPr>
          <p:spPr bwMode="auto">
            <a:xfrm flipH="1">
              <a:off x="3898" y="34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83" name="Line 58"/>
            <p:cNvSpPr>
              <a:spLocks noChangeShapeType="1"/>
            </p:cNvSpPr>
            <p:nvPr/>
          </p:nvSpPr>
          <p:spPr bwMode="auto">
            <a:xfrm flipH="1" flipV="1">
              <a:off x="3896" y="34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84" name="Line 59"/>
            <p:cNvSpPr>
              <a:spLocks noChangeShapeType="1"/>
            </p:cNvSpPr>
            <p:nvPr/>
          </p:nvSpPr>
          <p:spPr bwMode="auto">
            <a:xfrm flipH="1" flipV="1">
              <a:off x="4637" y="34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4685" name="Object 7"/>
            <p:cNvGraphicFramePr>
              <a:graphicFrameLocks noChangeAspect="1"/>
            </p:cNvGraphicFramePr>
            <p:nvPr/>
          </p:nvGraphicFramePr>
          <p:xfrm>
            <a:off x="4502" y="35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307079" imgH="1083682" progId="MS_ClipArt_Gallery.2">
                    <p:embed/>
                  </p:oleObj>
                </mc:Choice>
                <mc:Fallback>
                  <p:oleObj name="Clip" r:id="rId9" imgW="1307079" imgH="1083682" progId="MS_ClipArt_Gallery.2">
                    <p:embed/>
                    <p:pic>
                      <p:nvPicPr>
                        <p:cNvPr id="15468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" y="35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686" name="Object 8"/>
            <p:cNvGraphicFramePr>
              <a:graphicFrameLocks noChangeAspect="1"/>
            </p:cNvGraphicFramePr>
            <p:nvPr/>
          </p:nvGraphicFramePr>
          <p:xfrm>
            <a:off x="3710" y="35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307079" imgH="1083682" progId="MS_ClipArt_Gallery.2">
                    <p:embed/>
                  </p:oleObj>
                </mc:Choice>
                <mc:Fallback>
                  <p:oleObj name="Clip" r:id="rId10" imgW="1307079" imgH="1083682" progId="MS_ClipArt_Gallery.2">
                    <p:embed/>
                    <p:pic>
                      <p:nvPicPr>
                        <p:cNvPr id="15468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0" y="35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87" name="Text Box 62"/>
            <p:cNvSpPr txBox="1">
              <a:spLocks noChangeArrowheads="1"/>
            </p:cNvSpPr>
            <p:nvPr/>
          </p:nvSpPr>
          <p:spPr bwMode="auto">
            <a:xfrm>
              <a:off x="4640" y="3356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88" name="Text Box 63"/>
            <p:cNvSpPr txBox="1">
              <a:spLocks noChangeArrowheads="1"/>
            </p:cNvSpPr>
            <p:nvPr/>
          </p:nvSpPr>
          <p:spPr bwMode="auto">
            <a:xfrm>
              <a:off x="3269" y="3380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89" name="Rectangle 64"/>
            <p:cNvSpPr>
              <a:spLocks noChangeArrowheads="1"/>
            </p:cNvSpPr>
            <p:nvPr/>
          </p:nvSpPr>
          <p:spPr bwMode="auto">
            <a:xfrm>
              <a:off x="4272" y="3084"/>
              <a:ext cx="81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90" name="Text Box 65"/>
            <p:cNvSpPr txBox="1">
              <a:spLocks noChangeArrowheads="1"/>
            </p:cNvSpPr>
            <p:nvPr/>
          </p:nvSpPr>
          <p:spPr bwMode="auto">
            <a:xfrm>
              <a:off x="3916" y="3043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223.1.3.27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54691" name="Group 66"/>
            <p:cNvGrpSpPr>
              <a:grpSpLocks/>
            </p:cNvGrpSpPr>
            <p:nvPr/>
          </p:nvGrpSpPr>
          <p:grpSpPr bwMode="auto">
            <a:xfrm>
              <a:off x="3014" y="1991"/>
              <a:ext cx="233" cy="250"/>
              <a:chOff x="2822" y="1181"/>
              <a:chExt cx="233" cy="250"/>
            </a:xfrm>
          </p:grpSpPr>
          <p:sp>
            <p:nvSpPr>
              <p:cNvPr id="154698" name="Rectangle 67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99" name="Text Box 68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A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4692" name="Group 69"/>
            <p:cNvGrpSpPr>
              <a:grpSpLocks/>
            </p:cNvGrpSpPr>
            <p:nvPr/>
          </p:nvGrpSpPr>
          <p:grpSpPr bwMode="auto">
            <a:xfrm>
              <a:off x="3008" y="2771"/>
              <a:ext cx="217" cy="250"/>
              <a:chOff x="2822" y="1181"/>
              <a:chExt cx="217" cy="250"/>
            </a:xfrm>
          </p:grpSpPr>
          <p:sp>
            <p:nvSpPr>
              <p:cNvPr id="154696" name="Rectangle 70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97" name="Text Box 71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B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4693" name="Group 72"/>
            <p:cNvGrpSpPr>
              <a:grpSpLocks/>
            </p:cNvGrpSpPr>
            <p:nvPr/>
          </p:nvGrpSpPr>
          <p:grpSpPr bwMode="auto">
            <a:xfrm>
              <a:off x="5282" y="2999"/>
              <a:ext cx="216" cy="250"/>
              <a:chOff x="2822" y="1181"/>
              <a:chExt cx="216" cy="250"/>
            </a:xfrm>
          </p:grpSpPr>
          <p:sp>
            <p:nvSpPr>
              <p:cNvPr id="154694" name="Rectangle 73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95" name="Text Box 74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E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4640" name="Group 75"/>
          <p:cNvGrpSpPr>
            <a:grpSpLocks/>
          </p:cNvGrpSpPr>
          <p:nvPr/>
        </p:nvGrpSpPr>
        <p:grpSpPr bwMode="auto">
          <a:xfrm>
            <a:off x="5146675" y="1123950"/>
            <a:ext cx="3651250" cy="1919288"/>
            <a:chOff x="3242" y="708"/>
            <a:chExt cx="2300" cy="1209"/>
          </a:xfrm>
        </p:grpSpPr>
        <p:sp>
          <p:nvSpPr>
            <p:cNvPr id="154645" name="Text Box 76"/>
            <p:cNvSpPr txBox="1">
              <a:spLocks noChangeArrowheads="1"/>
            </p:cNvSpPr>
            <p:nvPr/>
          </p:nvSpPr>
          <p:spPr bwMode="auto">
            <a:xfrm>
              <a:off x="3242" y="947"/>
              <a:ext cx="2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Dest. Net.   next router      Nhops</a:t>
              </a:r>
            </a:p>
          </p:txBody>
        </p:sp>
        <p:sp>
          <p:nvSpPr>
            <p:cNvPr id="154646" name="Text Box 77"/>
            <p:cNvSpPr txBox="1">
              <a:spLocks noChangeArrowheads="1"/>
            </p:cNvSpPr>
            <p:nvPr/>
          </p:nvSpPr>
          <p:spPr bwMode="auto">
            <a:xfrm>
              <a:off x="3266" y="1199"/>
              <a:ext cx="18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223.1.1/24                        1</a:t>
              </a:r>
            </a:p>
          </p:txBody>
        </p:sp>
        <p:sp>
          <p:nvSpPr>
            <p:cNvPr id="154647" name="Text Box 78"/>
            <p:cNvSpPr txBox="1">
              <a:spLocks noChangeArrowheads="1"/>
            </p:cNvSpPr>
            <p:nvPr/>
          </p:nvSpPr>
          <p:spPr bwMode="auto">
            <a:xfrm>
              <a:off x="3265" y="1357"/>
              <a:ext cx="18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223.1.2/24 223.1.1.4        2</a:t>
              </a:r>
            </a:p>
          </p:txBody>
        </p:sp>
        <p:sp>
          <p:nvSpPr>
            <p:cNvPr id="154648" name="Text Box 79"/>
            <p:cNvSpPr txBox="1">
              <a:spLocks noChangeArrowheads="1"/>
            </p:cNvSpPr>
            <p:nvPr/>
          </p:nvSpPr>
          <p:spPr bwMode="auto">
            <a:xfrm>
              <a:off x="3264" y="1553"/>
              <a:ext cx="18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223.1.3/24 223.1.1.4        2</a:t>
              </a:r>
            </a:p>
          </p:txBody>
        </p:sp>
        <p:sp>
          <p:nvSpPr>
            <p:cNvPr id="154649" name="Line 80"/>
            <p:cNvSpPr>
              <a:spLocks noChangeShapeType="1"/>
            </p:cNvSpPr>
            <p:nvPr/>
          </p:nvSpPr>
          <p:spPr bwMode="auto">
            <a:xfrm flipV="1">
              <a:off x="3300" y="1170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0" name="Line 81"/>
            <p:cNvSpPr>
              <a:spLocks noChangeShapeType="1"/>
            </p:cNvSpPr>
            <p:nvPr/>
          </p:nvSpPr>
          <p:spPr bwMode="auto">
            <a:xfrm>
              <a:off x="4026" y="1020"/>
              <a:ext cx="0" cy="88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1" name="Line 82"/>
            <p:cNvSpPr>
              <a:spLocks noChangeShapeType="1"/>
            </p:cNvSpPr>
            <p:nvPr/>
          </p:nvSpPr>
          <p:spPr bwMode="auto">
            <a:xfrm>
              <a:off x="4896" y="1014"/>
              <a:ext cx="0" cy="90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2" name="Rectangle 83"/>
            <p:cNvSpPr>
              <a:spLocks noChangeArrowheads="1"/>
            </p:cNvSpPr>
            <p:nvPr/>
          </p:nvSpPr>
          <p:spPr bwMode="auto">
            <a:xfrm>
              <a:off x="3451" y="708"/>
              <a:ext cx="20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buClr>
                  <a:srgbClr val="3333CC"/>
                </a:buClr>
                <a:buFont typeface="ZapfDingbats" charset="0"/>
                <a:buNone/>
              </a:pPr>
              <a:r>
                <a:rPr lang="en-US" altLang="en-US" sz="2000">
                  <a:solidFill>
                    <a:srgbClr val="3333CC"/>
                  </a:solidFill>
                </a:rPr>
                <a:t>forwarding table in A</a:t>
              </a: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54641" name="Text Box 84"/>
          <p:cNvSpPr txBox="1">
            <a:spLocks noChangeArrowheads="1"/>
          </p:cNvSpPr>
          <p:nvPr/>
        </p:nvSpPr>
        <p:spPr bwMode="auto">
          <a:xfrm>
            <a:off x="5200650" y="2751138"/>
            <a:ext cx="286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0.0.0.0/0    223.1.1.4        -</a:t>
            </a:r>
          </a:p>
        </p:txBody>
      </p:sp>
      <p:sp>
        <p:nvSpPr>
          <p:cNvPr id="154642" name="Line 85"/>
          <p:cNvSpPr>
            <a:spLocks noChangeShapeType="1"/>
          </p:cNvSpPr>
          <p:nvPr/>
        </p:nvSpPr>
        <p:spPr bwMode="auto">
          <a:xfrm flipV="1">
            <a:off x="6853238" y="3294063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643" name="Text Box 86"/>
          <p:cNvSpPr txBox="1">
            <a:spLocks noChangeArrowheads="1"/>
          </p:cNvSpPr>
          <p:nvPr/>
        </p:nvSpPr>
        <p:spPr bwMode="auto">
          <a:xfrm>
            <a:off x="6823075" y="34290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223.1.4.1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4644" name="Text Box 87"/>
          <p:cNvSpPr txBox="1">
            <a:spLocks noChangeArrowheads="1"/>
          </p:cNvSpPr>
          <p:nvPr/>
        </p:nvSpPr>
        <p:spPr bwMode="auto">
          <a:xfrm>
            <a:off x="6792913" y="3097213"/>
            <a:ext cx="1468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To Internet</a:t>
            </a:r>
          </a:p>
        </p:txBody>
      </p:sp>
      <p:sp>
        <p:nvSpPr>
          <p:cNvPr id="118" name="Text Box 6"/>
          <p:cNvSpPr txBox="1">
            <a:spLocks noChangeArrowheads="1"/>
          </p:cNvSpPr>
          <p:nvPr/>
        </p:nvSpPr>
        <p:spPr bwMode="auto">
          <a:xfrm>
            <a:off x="132593" y="5263058"/>
            <a:ext cx="1026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C</a:t>
            </a:r>
            <a:r>
              <a:rPr lang="ja-JP" altLang="en-US" sz="1600" dirty="0">
                <a:solidFill>
                  <a:srgbClr val="000000"/>
                </a:solidFill>
              </a:rPr>
              <a:t>’</a:t>
            </a:r>
            <a:r>
              <a:rPr lang="en-US" altLang="ja-JP" sz="1600" dirty="0">
                <a:solidFill>
                  <a:srgbClr val="000000"/>
                </a:solidFill>
              </a:rPr>
              <a:t>s MAC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addr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1153054" y="5276813"/>
            <a:ext cx="10534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A</a:t>
            </a:r>
            <a:r>
              <a:rPr lang="ja-JP" altLang="en-US" sz="1600" dirty="0">
                <a:solidFill>
                  <a:srgbClr val="000000"/>
                </a:solidFill>
              </a:rPr>
              <a:t>’</a:t>
            </a:r>
            <a:r>
              <a:rPr lang="en-US" altLang="ja-JP" sz="1600" dirty="0">
                <a:solidFill>
                  <a:srgbClr val="000000"/>
                </a:solidFill>
              </a:rPr>
              <a:t>s MAC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addr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4351283"/>
            <a:ext cx="5430727" cy="2255892"/>
            <a:chOff x="0" y="4351283"/>
            <a:chExt cx="5430727" cy="2255892"/>
          </a:xfrm>
        </p:grpSpPr>
        <p:sp>
          <p:nvSpPr>
            <p:cNvPr id="117" name="Rectangle 5"/>
            <p:cNvSpPr>
              <a:spLocks noChangeArrowheads="1"/>
            </p:cNvSpPr>
            <p:nvPr/>
          </p:nvSpPr>
          <p:spPr bwMode="auto">
            <a:xfrm>
              <a:off x="2371123" y="5263939"/>
              <a:ext cx="3004918" cy="60366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0" name="Text Box 8"/>
            <p:cNvSpPr txBox="1">
              <a:spLocks noChangeArrowheads="1"/>
            </p:cNvSpPr>
            <p:nvPr/>
          </p:nvSpPr>
          <p:spPr bwMode="auto">
            <a:xfrm>
              <a:off x="2473484" y="5263939"/>
              <a:ext cx="720732" cy="5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</a:t>
              </a:r>
              <a:r>
                <a:rPr lang="ja-JP" altLang="en-US" sz="1800">
                  <a:solidFill>
                    <a:srgbClr val="000000"/>
                  </a:solidFill>
                </a:rPr>
                <a:t>’</a:t>
              </a:r>
              <a:r>
                <a:rPr lang="en-US" altLang="ja-JP" sz="1800">
                  <a:solidFill>
                    <a:srgbClr val="000000"/>
                  </a:solidFill>
                </a:rPr>
                <a:t>s IP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addr</a:t>
              </a:r>
            </a:p>
          </p:txBody>
        </p:sp>
        <p:sp>
          <p:nvSpPr>
            <p:cNvPr id="121" name="Text Box 9"/>
            <p:cNvSpPr txBox="1">
              <a:spLocks noChangeArrowheads="1"/>
            </p:cNvSpPr>
            <p:nvPr/>
          </p:nvSpPr>
          <p:spPr bwMode="auto">
            <a:xfrm>
              <a:off x="3327425" y="5269661"/>
              <a:ext cx="699699" cy="5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E</a:t>
              </a:r>
              <a:r>
                <a:rPr lang="ja-JP" altLang="en-US" sz="1800">
                  <a:solidFill>
                    <a:srgbClr val="000000"/>
                  </a:solidFill>
                </a:rPr>
                <a:t>’</a:t>
              </a:r>
              <a:r>
                <a:rPr lang="en-US" altLang="ja-JP" sz="1800">
                  <a:solidFill>
                    <a:srgbClr val="000000"/>
                  </a:solidFill>
                </a:rPr>
                <a:t>s IP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addr</a:t>
              </a:r>
            </a:p>
          </p:txBody>
        </p:sp>
        <p:sp>
          <p:nvSpPr>
            <p:cNvPr id="122" name="Text Box 10"/>
            <p:cNvSpPr txBox="1">
              <a:spLocks noChangeArrowheads="1"/>
            </p:cNvSpPr>
            <p:nvPr/>
          </p:nvSpPr>
          <p:spPr bwMode="auto">
            <a:xfrm>
              <a:off x="4128082" y="5388393"/>
              <a:ext cx="1302645" cy="36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IP payload</a:t>
              </a:r>
            </a:p>
          </p:txBody>
        </p:sp>
        <p:sp>
          <p:nvSpPr>
            <p:cNvPr id="123" name="Rectangle 11"/>
            <p:cNvSpPr>
              <a:spLocks noChangeArrowheads="1"/>
            </p:cNvSpPr>
            <p:nvPr/>
          </p:nvSpPr>
          <p:spPr bwMode="auto">
            <a:xfrm>
              <a:off x="22435" y="5262509"/>
              <a:ext cx="5353606" cy="6036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4" name="Line 12"/>
            <p:cNvSpPr>
              <a:spLocks noChangeShapeType="1"/>
            </p:cNvSpPr>
            <p:nvPr/>
          </p:nvSpPr>
          <p:spPr bwMode="auto">
            <a:xfrm>
              <a:off x="1169436" y="5272522"/>
              <a:ext cx="0" cy="603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>
              <a:off x="2136955" y="5268231"/>
              <a:ext cx="0" cy="603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4"/>
            <p:cNvSpPr>
              <a:spLocks noChangeShapeType="1"/>
            </p:cNvSpPr>
            <p:nvPr/>
          </p:nvSpPr>
          <p:spPr bwMode="auto">
            <a:xfrm>
              <a:off x="2373927" y="5273953"/>
              <a:ext cx="0" cy="603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15"/>
            <p:cNvSpPr>
              <a:spLocks noChangeArrowheads="1"/>
            </p:cNvSpPr>
            <p:nvPr/>
          </p:nvSpPr>
          <p:spPr bwMode="auto">
            <a:xfrm>
              <a:off x="144427" y="5216733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8" name="Rectangle 16"/>
            <p:cNvSpPr>
              <a:spLocks noChangeArrowheads="1"/>
            </p:cNvSpPr>
            <p:nvPr/>
          </p:nvSpPr>
          <p:spPr bwMode="auto">
            <a:xfrm>
              <a:off x="121992" y="5788931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9" name="Rectangle 17"/>
            <p:cNvSpPr>
              <a:spLocks noChangeArrowheads="1"/>
            </p:cNvSpPr>
            <p:nvPr/>
          </p:nvSpPr>
          <p:spPr bwMode="auto">
            <a:xfrm>
              <a:off x="2216881" y="5219594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2232305" y="5801806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1" name="Text Box 19"/>
            <p:cNvSpPr txBox="1">
              <a:spLocks noChangeArrowheads="1"/>
            </p:cNvSpPr>
            <p:nvPr/>
          </p:nvSpPr>
          <p:spPr bwMode="auto">
            <a:xfrm>
              <a:off x="3261521" y="5979187"/>
              <a:ext cx="1048847" cy="33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datagram</a:t>
              </a:r>
            </a:p>
          </p:txBody>
        </p:sp>
        <p:sp>
          <p:nvSpPr>
            <p:cNvPr id="132" name="Text Box 20"/>
            <p:cNvSpPr txBox="1">
              <a:spLocks noChangeArrowheads="1"/>
            </p:cNvSpPr>
            <p:nvPr/>
          </p:nvSpPr>
          <p:spPr bwMode="auto">
            <a:xfrm>
              <a:off x="1963082" y="6276730"/>
              <a:ext cx="733351" cy="33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frame</a:t>
              </a:r>
            </a:p>
          </p:txBody>
        </p:sp>
        <p:sp>
          <p:nvSpPr>
            <p:cNvPr id="133" name="Line 21"/>
            <p:cNvSpPr>
              <a:spLocks noChangeShapeType="1"/>
            </p:cNvSpPr>
            <p:nvPr/>
          </p:nvSpPr>
          <p:spPr bwMode="auto">
            <a:xfrm>
              <a:off x="4285128" y="6150847"/>
              <a:ext cx="1054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22"/>
            <p:cNvSpPr>
              <a:spLocks noChangeShapeType="1"/>
            </p:cNvSpPr>
            <p:nvPr/>
          </p:nvSpPr>
          <p:spPr bwMode="auto">
            <a:xfrm flipH="1">
              <a:off x="2408982" y="6159430"/>
              <a:ext cx="8693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23"/>
            <p:cNvSpPr>
              <a:spLocks noChangeShapeType="1"/>
            </p:cNvSpPr>
            <p:nvPr/>
          </p:nvSpPr>
          <p:spPr bwMode="auto">
            <a:xfrm flipH="1">
              <a:off x="0" y="6419780"/>
              <a:ext cx="1970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24"/>
            <p:cNvSpPr>
              <a:spLocks noChangeShapeType="1"/>
            </p:cNvSpPr>
            <p:nvPr/>
          </p:nvSpPr>
          <p:spPr bwMode="auto">
            <a:xfrm>
              <a:off x="2662781" y="6439807"/>
              <a:ext cx="26725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Text Box 25"/>
            <p:cNvSpPr txBox="1">
              <a:spLocks noChangeArrowheads="1"/>
            </p:cNvSpPr>
            <p:nvPr/>
          </p:nvSpPr>
          <p:spPr bwMode="auto">
            <a:xfrm>
              <a:off x="600142" y="4351283"/>
              <a:ext cx="1587292" cy="6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frame </a:t>
              </a:r>
              <a:br>
                <a:rPr lang="en-US" altLang="en-US" sz="1800" dirty="0">
                  <a:solidFill>
                    <a:srgbClr val="000000"/>
                  </a:solidFill>
                </a:rPr>
              </a:br>
              <a:r>
                <a:rPr lang="en-US" altLang="en-US" sz="1800" dirty="0" err="1">
                  <a:solidFill>
                    <a:srgbClr val="000000"/>
                  </a:solidFill>
                </a:rPr>
                <a:t>dst</a:t>
              </a:r>
              <a:r>
                <a:rPr lang="en-US" altLang="en-US" sz="1800" dirty="0">
                  <a:solidFill>
                    <a:srgbClr val="000000"/>
                  </a:solidFill>
                </a:rPr>
                <a:t>,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src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addr</a:t>
              </a: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8" name="Text Box 26"/>
            <p:cNvSpPr txBox="1">
              <a:spLocks noChangeArrowheads="1"/>
            </p:cNvSpPr>
            <p:nvPr/>
          </p:nvSpPr>
          <p:spPr bwMode="auto">
            <a:xfrm>
              <a:off x="2491712" y="4375601"/>
              <a:ext cx="1786405" cy="5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datagram source,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dest address</a:t>
              </a:r>
            </a:p>
          </p:txBody>
        </p:sp>
        <p:sp>
          <p:nvSpPr>
            <p:cNvPr id="139" name="Line 27"/>
            <p:cNvSpPr>
              <a:spLocks noChangeShapeType="1"/>
            </p:cNvSpPr>
            <p:nvPr/>
          </p:nvSpPr>
          <p:spPr bwMode="auto">
            <a:xfrm flipH="1">
              <a:off x="523021" y="4956383"/>
              <a:ext cx="434683" cy="293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28"/>
            <p:cNvSpPr>
              <a:spLocks noChangeShapeType="1"/>
            </p:cNvSpPr>
            <p:nvPr/>
          </p:nvSpPr>
          <p:spPr bwMode="auto">
            <a:xfrm>
              <a:off x="1353125" y="4920620"/>
              <a:ext cx="388410" cy="293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29"/>
            <p:cNvSpPr>
              <a:spLocks noChangeShapeType="1"/>
            </p:cNvSpPr>
            <p:nvPr/>
          </p:nvSpPr>
          <p:spPr bwMode="auto">
            <a:xfrm flipH="1">
              <a:off x="2746913" y="4927773"/>
              <a:ext cx="434683" cy="293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" name="Text Box 94"/>
          <p:cNvSpPr txBox="1">
            <a:spLocks noChangeArrowheads="1"/>
          </p:cNvSpPr>
          <p:nvPr/>
        </p:nvSpPr>
        <p:spPr bwMode="auto">
          <a:xfrm>
            <a:off x="6225171" y="4537076"/>
            <a:ext cx="336127" cy="39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</a:t>
            </a:r>
            <a:endParaRPr lang="en-US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containing DNS query forwarded via LAN switch from client to 1</a:t>
            </a:r>
            <a:r>
              <a:rPr lang="en-US" sz="2200" i="0" baseline="30000" dirty="0">
                <a:latin typeface="+mn-lt"/>
                <a:ea typeface="+mn-ea"/>
                <a:cs typeface="+mn-cs"/>
              </a:rPr>
              <a:t>st</a:t>
            </a:r>
            <a:r>
              <a:rPr lang="en-US" sz="2200" i="0" dirty="0">
                <a:latin typeface="+mn-lt"/>
                <a:ea typeface="+mn-ea"/>
                <a:cs typeface="+mn-cs"/>
              </a:rPr>
              <a:t> hop router</a:t>
            </a: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7725" y="3488859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forwarded from campus network into Comcast 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0" dirty="0">
                <a:latin typeface="+mn-lt"/>
                <a:ea typeface="+mn-ea"/>
                <a:cs typeface="+mn-cs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i="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demux</a:t>
            </a:r>
            <a:r>
              <a:rPr lang="en-US" altLang="ja-JP" sz="2200" i="0" dirty="0">
                <a:latin typeface="Gill Sans MT" charset="0"/>
              </a:rPr>
              <a:t>ed 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DNS server replies to client with IP address of </a:t>
            </a:r>
            <a:r>
              <a:rPr lang="en-US" sz="2200" i="0" dirty="0" err="1">
                <a:latin typeface="Gill Sans MT" charset="0"/>
              </a:rPr>
              <a:t>www.</a:t>
            </a:r>
            <a:r>
              <a:rPr lang="en-US" altLang="zh-CN" sz="2200" i="0" dirty="0" err="1">
                <a:latin typeface="Gill Sans MT" charset="0"/>
              </a:rPr>
              <a:t>tencent</a:t>
            </a:r>
            <a:r>
              <a:rPr lang="en-US" sz="2200" i="0" dirty="0" err="1">
                <a:latin typeface="Gill Sans MT" charset="0"/>
              </a:rPr>
              <a:t>.com</a:t>
            </a:r>
            <a:r>
              <a:rPr lang="en-US" sz="2200" i="0" dirty="0">
                <a:latin typeface="Gill Sans MT" charset="0"/>
              </a:rPr>
              <a:t>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+mn-lt"/>
                <a:cs typeface="+mj-cs"/>
              </a:rPr>
              <a:t>A </a:t>
            </a:r>
            <a:r>
              <a:rPr lang="en-US" altLang="zh-CN" sz="3200" dirty="0">
                <a:latin typeface="+mn-lt"/>
                <a:cs typeface="+mj-cs"/>
              </a:rPr>
              <a:t>D</a:t>
            </a:r>
            <a:r>
              <a:rPr lang="en-US" sz="3200" dirty="0">
                <a:latin typeface="+mn-lt"/>
                <a:cs typeface="+mj-cs"/>
              </a:rPr>
              <a:t>ay in the </a:t>
            </a:r>
            <a:r>
              <a:rPr lang="en-US" altLang="zh-CN" sz="3200" dirty="0">
                <a:latin typeface="+mn-lt"/>
                <a:cs typeface="+mj-cs"/>
              </a:rPr>
              <a:t>L</a:t>
            </a:r>
            <a:r>
              <a:rPr lang="en-US" sz="3200" dirty="0">
                <a:latin typeface="+mn-lt"/>
                <a:cs typeface="+mj-cs"/>
              </a:rPr>
              <a:t>ife… </a:t>
            </a:r>
            <a:r>
              <a:rPr lang="en-US" altLang="zh-CN" sz="3200" dirty="0">
                <a:latin typeface="+mn-lt"/>
                <a:cs typeface="+mj-cs"/>
              </a:rPr>
              <a:t>U</a:t>
            </a:r>
            <a:r>
              <a:rPr lang="en-US" sz="3200" dirty="0">
                <a:latin typeface="+mn-lt"/>
                <a:cs typeface="+mj-cs"/>
              </a:rPr>
              <a:t>sing DNS</a:t>
            </a:r>
          </a:p>
        </p:txBody>
      </p:sp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>
                <a:buClr>
                  <a:srgbClr val="000090"/>
                </a:buClr>
              </a:pPr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000090"/>
              </a:buClr>
            </a:pPr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8274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+mn-lt"/>
                <a:cs typeface="+mj-cs"/>
              </a:rPr>
              <a:t>A </a:t>
            </a:r>
            <a:r>
              <a:rPr lang="en-US" altLang="zh-CN" sz="3200" dirty="0">
                <a:latin typeface="+mn-lt"/>
                <a:cs typeface="+mj-cs"/>
              </a:rPr>
              <a:t>D</a:t>
            </a:r>
            <a:r>
              <a:rPr lang="en-US" sz="3200" dirty="0">
                <a:latin typeface="+mn-lt"/>
                <a:cs typeface="+mj-cs"/>
              </a:rPr>
              <a:t>ay in the </a:t>
            </a:r>
            <a:r>
              <a:rPr lang="en-US" altLang="zh-CN" sz="3200" dirty="0">
                <a:latin typeface="+mn-lt"/>
                <a:cs typeface="+mj-cs"/>
              </a:rPr>
              <a:t>L</a:t>
            </a:r>
            <a:r>
              <a:rPr lang="en-US" sz="3200" dirty="0">
                <a:latin typeface="+mn-lt"/>
                <a:cs typeface="+mj-cs"/>
              </a:rPr>
              <a:t>ife…TCP </a:t>
            </a:r>
            <a:r>
              <a:rPr lang="en-US" altLang="zh-CN" sz="3200" dirty="0">
                <a:latin typeface="+mn-lt"/>
                <a:cs typeface="+mj-cs"/>
              </a:rPr>
              <a:t>C</a:t>
            </a:r>
            <a:r>
              <a:rPr lang="en-US" sz="3200" dirty="0">
                <a:latin typeface="+mn-lt"/>
                <a:cs typeface="+mj-cs"/>
              </a:rPr>
              <a:t>onnection </a:t>
            </a:r>
            <a:r>
              <a:rPr lang="en-US" altLang="zh-CN" sz="3200" dirty="0">
                <a:latin typeface="+mn-lt"/>
                <a:cs typeface="+mj-cs"/>
              </a:rPr>
              <a:t>C</a:t>
            </a:r>
            <a:r>
              <a:rPr lang="en-US" sz="3200" dirty="0">
                <a:latin typeface="+mn-lt"/>
                <a:cs typeface="+mj-cs"/>
              </a:rPr>
              <a:t>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208588" y="3168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socket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SYN segment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inter-domain routed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SYNACK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2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605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9731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+mn-lt"/>
                <a:cs typeface="+mj-cs"/>
              </a:rPr>
              <a:t>A </a:t>
            </a:r>
            <a:r>
              <a:rPr lang="en-US" altLang="zh-CN" sz="3600" dirty="0">
                <a:latin typeface="+mn-lt"/>
                <a:cs typeface="+mj-cs"/>
              </a:rPr>
              <a:t>D</a:t>
            </a:r>
            <a:r>
              <a:rPr lang="en-US" sz="3600" dirty="0">
                <a:latin typeface="+mn-lt"/>
                <a:cs typeface="+mj-cs"/>
              </a:rPr>
              <a:t>ay in the </a:t>
            </a:r>
            <a:r>
              <a:rPr lang="en-US" altLang="zh-CN" sz="3600" dirty="0">
                <a:latin typeface="+mn-lt"/>
                <a:cs typeface="+mj-cs"/>
              </a:rPr>
              <a:t>L</a:t>
            </a:r>
            <a:r>
              <a:rPr lang="en-US" sz="3600" dirty="0">
                <a:latin typeface="+mn-lt"/>
                <a:cs typeface="+mj-cs"/>
              </a:rPr>
              <a:t>ife… HTTP </a:t>
            </a:r>
            <a:r>
              <a:rPr lang="en-US" altLang="zh-CN" sz="3600" dirty="0">
                <a:latin typeface="+mn-lt"/>
                <a:cs typeface="+mj-cs"/>
              </a:rPr>
              <a:t>R</a:t>
            </a:r>
            <a:r>
              <a:rPr lang="en-US" sz="3600" dirty="0">
                <a:latin typeface="+mn-lt"/>
                <a:cs typeface="+mj-cs"/>
              </a:rPr>
              <a:t>equest/</a:t>
            </a:r>
            <a:r>
              <a:rPr lang="en-US" altLang="zh-CN" sz="3600" dirty="0">
                <a:latin typeface="+mn-lt"/>
                <a:cs typeface="+mj-cs"/>
              </a:rPr>
              <a:t>R</a:t>
            </a:r>
            <a:r>
              <a:rPr lang="en-US" sz="3600" dirty="0">
                <a:latin typeface="+mn-lt"/>
                <a:cs typeface="+mj-cs"/>
              </a:rPr>
              <a:t>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request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</a:t>
            </a:r>
            <a:r>
              <a:rPr lang="en-US" sz="2000" i="0" dirty="0" err="1">
                <a:solidFill>
                  <a:srgbClr val="000000"/>
                </a:solidFill>
                <a:latin typeface="Gill Sans MT" charset="0"/>
                <a:cs typeface="+mn-cs"/>
              </a:rPr>
              <a:t>www.</a:t>
            </a:r>
            <a:r>
              <a:rPr lang="en-US" altLang="zh-CN" sz="2000" i="0" dirty="0" err="1">
                <a:solidFill>
                  <a:srgbClr val="000000"/>
                </a:solidFill>
                <a:latin typeface="Gill Sans MT" charset="0"/>
                <a:cs typeface="+mn-cs"/>
              </a:rPr>
              <a:t>tencent</a:t>
            </a:r>
            <a:r>
              <a:rPr lang="en-US" sz="2000" i="0" dirty="0" err="1">
                <a:solidFill>
                  <a:srgbClr val="000000"/>
                </a:solidFill>
                <a:latin typeface="Gill Sans MT" charset="0"/>
                <a:cs typeface="+mn-cs"/>
              </a:rPr>
              <a:t>.com</a:t>
            </a:r>
            <a:endParaRPr lang="en-US" sz="20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reply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36947" y="959649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3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48AE00-5CE4-634C-A1CA-165115DBA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193" y="886371"/>
            <a:ext cx="1157288" cy="7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0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Course Topics Summary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10563" cy="4856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dirty="0">
                <a:ea typeface="ＭＳ Ｐゴシック" charset="-128"/>
              </a:rPr>
              <a:t>The Internet is a general-purpose, large-scale, distributed computer network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dirty="0">
                <a:ea typeface="ＭＳ Ｐゴシック" charset="-128"/>
              </a:rPr>
              <a:t>Major design features/principles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packet switching/statistical multiplexing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ea typeface="ＭＳ Ｐゴシック" charset="-128"/>
              </a:rPr>
              <a:t>time-reversibility, queueing theory and performance analysis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layered architecture, hour-glass architecture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ea typeface="ＭＳ Ｐゴシック" charset="-128"/>
              </a:rPr>
              <a:t>end-to-end principle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decentralized (social-</a:t>
            </a:r>
            <a:r>
              <a:rPr lang="en-US" altLang="en-US" sz="2000" dirty="0" err="1">
                <a:ea typeface="ＭＳ Ｐゴシック" charset="-128"/>
              </a:rPr>
              <a:t>technocal</a:t>
            </a:r>
            <a:r>
              <a:rPr lang="en-US" altLang="en-US" sz="2000" dirty="0">
                <a:ea typeface="ＭＳ Ｐゴシック" charset="-128"/>
              </a:rPr>
              <a:t>) architecture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ea typeface="ＭＳ Ｐゴシック" charset="-128"/>
              </a:rPr>
              <a:t>e.g., DNS (hierarchy delegation), interdomain routing (peer-to-peer)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resource allocation framework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ea typeface="ＭＳ Ｐゴシック" charset="-128"/>
              </a:rPr>
              <a:t>axiom-based design (NBS); optimization decomposition through duality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adaptive control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ea typeface="ＭＳ Ｐゴシック" charset="-128"/>
              </a:rPr>
              <a:t>e.g., sliding window self clocking, AIMD adaptation, Ethernet </a:t>
            </a:r>
            <a:r>
              <a:rPr lang="en-US" altLang="en-US" sz="1600" dirty="0" err="1">
                <a:ea typeface="ＭＳ Ｐゴシック" charset="-128"/>
              </a:rPr>
              <a:t>exp</a:t>
            </a:r>
            <a:r>
              <a:rPr lang="en-US" altLang="en-US" sz="1600" dirty="0">
                <a:ea typeface="ＭＳ Ｐゴシック" charset="-128"/>
              </a:rPr>
              <a:t> </a:t>
            </a:r>
            <a:r>
              <a:rPr lang="en-US" altLang="en-US" sz="1600" dirty="0" err="1">
                <a:ea typeface="ＭＳ Ｐゴシック" charset="-128"/>
              </a:rPr>
              <a:t>backoff</a:t>
            </a:r>
            <a:endParaRPr lang="en-US" altLang="en-US" sz="16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tradeoff between theoretical impossibility and practice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BC4D685-3AF7-4941-AC88-EADA9D39C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48700" y="6448425"/>
            <a:ext cx="419100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9073C7-521D-5140-95CC-AE42EB7926C5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3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1988" y="6402388"/>
            <a:ext cx="2130425" cy="455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1613" indent="-285236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0943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597320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3697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0074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66451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2828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79205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fld id="{C39E5697-ECDE-0B46-A033-F9B9C28FF2E1}" type="slidenum">
              <a:rPr lang="en-US" altLang="en-US" sz="1198" smtClean="0">
                <a:latin typeface="Tahoma" charset="0"/>
              </a:rPr>
              <a:pPr>
                <a:defRPr/>
              </a:pPr>
              <a:t>44</a:t>
            </a:fld>
            <a:endParaRPr lang="en-US" altLang="en-US" sz="1198" dirty="0">
              <a:latin typeface="Tahoma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0"/>
            <a:ext cx="8413750" cy="1143000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First-Day Class: What is a</a:t>
            </a:r>
            <a:br>
              <a:rPr lang="en-US" altLang="en-US" sz="3600">
                <a:ea typeface="ＭＳ Ｐゴシック" charset="-128"/>
              </a:rPr>
            </a:br>
            <a:r>
              <a:rPr lang="en-US" altLang="en-US" sz="3600">
                <a:ea typeface="ＭＳ Ｐゴシック" charset="-128"/>
              </a:rPr>
              <a:t>Network Protocol?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ea typeface="ＭＳ Ｐゴシック" charset="-128"/>
              </a:rPr>
              <a:t>network protocol</a:t>
            </a:r>
            <a:r>
              <a:rPr lang="en-US" altLang="en-US" dirty="0">
                <a:ea typeface="ＭＳ Ｐゴシック" charset="-128"/>
              </a:rPr>
              <a:t> defines the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format</a:t>
            </a:r>
            <a:r>
              <a:rPr lang="en-US" altLang="en-US" dirty="0">
                <a:ea typeface="ＭＳ Ｐゴシック" charset="-128"/>
              </a:rPr>
              <a:t> and the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order</a:t>
            </a:r>
            <a:r>
              <a:rPr lang="en-US" altLang="en-US" dirty="0">
                <a:ea typeface="ＭＳ Ｐゴシック" charset="-128"/>
              </a:rPr>
              <a:t> of messages exchanged between two or more communicating entities, as well as the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actions</a:t>
            </a:r>
            <a:r>
              <a:rPr lang="en-US" altLang="en-US" dirty="0">
                <a:ea typeface="ＭＳ Ｐゴシック" charset="-128"/>
              </a:rPr>
              <a:t> taken on the transmission and/or receipt of a message or other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event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s</a:t>
            </a:r>
            <a:r>
              <a:rPr lang="en-US" altLang="en-US" dirty="0">
                <a:ea typeface="ＭＳ Ｐゴシック" charset="-128"/>
              </a:rPr>
              <a:t>.</a:t>
            </a:r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8"/>
            <a:ext cx="21939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0275" y="5580063"/>
            <a:ext cx="612140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kern="0">
                <a:solidFill>
                  <a:srgbClr val="000000"/>
                </a:solidFill>
                <a:latin typeface="Comic Sans MS"/>
                <a:cs typeface="ＭＳ Ｐゴシック" charset="0"/>
              </a:rPr>
              <a:t>Protocols that we have touched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7"/>
          <p:cNvGrpSpPr>
            <a:grpSpLocks/>
          </p:cNvGrpSpPr>
          <p:nvPr/>
        </p:nvGrpSpPr>
        <p:grpSpPr bwMode="auto">
          <a:xfrm>
            <a:off x="7389813" y="4265613"/>
            <a:ext cx="1749425" cy="1217612"/>
            <a:chOff x="7245350" y="4273550"/>
            <a:chExt cx="1181100" cy="806450"/>
          </a:xfrm>
        </p:grpSpPr>
        <p:grpSp>
          <p:nvGrpSpPr>
            <p:cNvPr id="50491" name="Group 4"/>
            <p:cNvGrpSpPr>
              <a:grpSpLocks/>
            </p:cNvGrpSpPr>
            <p:nvPr/>
          </p:nvGrpSpPr>
          <p:grpSpPr bwMode="auto">
            <a:xfrm>
              <a:off x="7245350" y="4273550"/>
              <a:ext cx="1176862" cy="733003"/>
              <a:chOff x="628" y="1878"/>
              <a:chExt cx="833" cy="499"/>
            </a:xfrm>
          </p:grpSpPr>
          <p:sp>
            <p:nvSpPr>
              <p:cNvPr id="81228" name="Oval 5"/>
              <p:cNvSpPr>
                <a:spLocks noChangeArrowheads="1"/>
              </p:cNvSpPr>
              <p:nvPr/>
            </p:nvSpPr>
            <p:spPr bwMode="auto">
              <a:xfrm>
                <a:off x="912" y="1878"/>
                <a:ext cx="363" cy="20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29" name="Oval 6"/>
              <p:cNvSpPr>
                <a:spLocks noChangeArrowheads="1"/>
              </p:cNvSpPr>
              <p:nvPr/>
            </p:nvSpPr>
            <p:spPr bwMode="auto">
              <a:xfrm>
                <a:off x="713" y="1932"/>
                <a:ext cx="278" cy="208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30" name="Oval 7"/>
              <p:cNvSpPr>
                <a:spLocks noChangeArrowheads="1"/>
              </p:cNvSpPr>
              <p:nvPr/>
            </p:nvSpPr>
            <p:spPr bwMode="auto">
              <a:xfrm>
                <a:off x="628" y="2056"/>
                <a:ext cx="188" cy="169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31" name="Oval 8"/>
              <p:cNvSpPr>
                <a:spLocks noChangeArrowheads="1"/>
              </p:cNvSpPr>
              <p:nvPr/>
            </p:nvSpPr>
            <p:spPr bwMode="auto">
              <a:xfrm>
                <a:off x="685" y="2131"/>
                <a:ext cx="282" cy="183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32" name="Oval 9"/>
              <p:cNvSpPr>
                <a:spLocks noChangeArrowheads="1"/>
              </p:cNvSpPr>
              <p:nvPr/>
            </p:nvSpPr>
            <p:spPr bwMode="auto">
              <a:xfrm>
                <a:off x="884" y="2161"/>
                <a:ext cx="423" cy="21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33" name="Oval 10"/>
              <p:cNvSpPr>
                <a:spLocks noChangeArrowheads="1"/>
              </p:cNvSpPr>
              <p:nvPr/>
            </p:nvSpPr>
            <p:spPr bwMode="auto">
              <a:xfrm>
                <a:off x="1152" y="1938"/>
                <a:ext cx="271" cy="16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34" name="Oval 11"/>
              <p:cNvSpPr>
                <a:spLocks noChangeArrowheads="1"/>
              </p:cNvSpPr>
              <p:nvPr/>
            </p:nvSpPr>
            <p:spPr bwMode="auto">
              <a:xfrm>
                <a:off x="1193" y="2042"/>
                <a:ext cx="268" cy="163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35" name="Oval 12"/>
              <p:cNvSpPr>
                <a:spLocks noChangeArrowheads="1"/>
              </p:cNvSpPr>
              <p:nvPr/>
            </p:nvSpPr>
            <p:spPr bwMode="auto">
              <a:xfrm>
                <a:off x="1169" y="2076"/>
                <a:ext cx="266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36" name="Oval 13"/>
              <p:cNvSpPr>
                <a:spLocks noChangeArrowheads="1"/>
              </p:cNvSpPr>
              <p:nvPr/>
            </p:nvSpPr>
            <p:spPr bwMode="auto">
              <a:xfrm>
                <a:off x="779" y="1996"/>
                <a:ext cx="541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</p:grpSp>
        <p:grpSp>
          <p:nvGrpSpPr>
            <p:cNvPr id="50492" name="Group 14"/>
            <p:cNvGrpSpPr>
              <a:grpSpLocks/>
            </p:cNvGrpSpPr>
            <p:nvPr/>
          </p:nvGrpSpPr>
          <p:grpSpPr bwMode="auto">
            <a:xfrm>
              <a:off x="7245350" y="4341121"/>
              <a:ext cx="1181100" cy="738879"/>
              <a:chOff x="628" y="1876"/>
              <a:chExt cx="836" cy="503"/>
            </a:xfrm>
          </p:grpSpPr>
          <p:sp>
            <p:nvSpPr>
              <p:cNvPr id="50493" name="Arc 15"/>
              <p:cNvSpPr>
                <a:spLocks/>
              </p:cNvSpPr>
              <p:nvPr/>
            </p:nvSpPr>
            <p:spPr bwMode="auto">
              <a:xfrm>
                <a:off x="921" y="1876"/>
                <a:ext cx="346" cy="104"/>
              </a:xfrm>
              <a:custGeom>
                <a:avLst/>
                <a:gdLst>
                  <a:gd name="T0" fmla="*/ 0 w 40736"/>
                  <a:gd name="T1" fmla="*/ 0 h 21600"/>
                  <a:gd name="T2" fmla="*/ 0 w 40736"/>
                  <a:gd name="T3" fmla="*/ 0 h 21600"/>
                  <a:gd name="T4" fmla="*/ 0 w 4073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736"/>
                  <a:gd name="T10" fmla="*/ 0 h 21600"/>
                  <a:gd name="T11" fmla="*/ 40736 w 4073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36" h="21600" fill="none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</a:path>
                  <a:path w="40736" h="21600" stroke="0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  <a:lnTo>
                      <a:pt x="20557" y="21600"/>
                    </a:lnTo>
                    <a:lnTo>
                      <a:pt x="0" y="14968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94" name="Arc 16"/>
              <p:cNvSpPr>
                <a:spLocks/>
              </p:cNvSpPr>
              <p:nvPr/>
            </p:nvSpPr>
            <p:spPr bwMode="auto">
              <a:xfrm>
                <a:off x="923" y="1878"/>
                <a:ext cx="342" cy="102"/>
              </a:xfrm>
              <a:custGeom>
                <a:avLst/>
                <a:gdLst>
                  <a:gd name="T0" fmla="*/ 0 w 40698"/>
                  <a:gd name="T1" fmla="*/ 0 h 21600"/>
                  <a:gd name="T2" fmla="*/ 0 w 40698"/>
                  <a:gd name="T3" fmla="*/ 0 h 21600"/>
                  <a:gd name="T4" fmla="*/ 0 w 406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698"/>
                  <a:gd name="T10" fmla="*/ 0 h 21600"/>
                  <a:gd name="T11" fmla="*/ 40698 w 406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698" h="21600" fill="none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</a:path>
                  <a:path w="40698" h="21600" stroke="0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  <a:lnTo>
                      <a:pt x="20540" y="21600"/>
                    </a:lnTo>
                    <a:lnTo>
                      <a:pt x="-1" y="1491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95" name="Arc 17"/>
              <p:cNvSpPr>
                <a:spLocks/>
              </p:cNvSpPr>
              <p:nvPr/>
            </p:nvSpPr>
            <p:spPr bwMode="auto">
              <a:xfrm>
                <a:off x="713" y="1930"/>
                <a:ext cx="214" cy="126"/>
              </a:xfrm>
              <a:custGeom>
                <a:avLst/>
                <a:gdLst>
                  <a:gd name="T0" fmla="*/ 0 w 32990"/>
                  <a:gd name="T1" fmla="*/ 0 h 25945"/>
                  <a:gd name="T2" fmla="*/ 0 w 32990"/>
                  <a:gd name="T3" fmla="*/ 0 h 25945"/>
                  <a:gd name="T4" fmla="*/ 0 w 32990"/>
                  <a:gd name="T5" fmla="*/ 0 h 25945"/>
                  <a:gd name="T6" fmla="*/ 0 60000 65536"/>
                  <a:gd name="T7" fmla="*/ 0 60000 65536"/>
                  <a:gd name="T8" fmla="*/ 0 60000 65536"/>
                  <a:gd name="T9" fmla="*/ 0 w 32990"/>
                  <a:gd name="T10" fmla="*/ 0 h 25945"/>
                  <a:gd name="T11" fmla="*/ 32990 w 32990"/>
                  <a:gd name="T12" fmla="*/ 25945 h 259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0" h="25945" fill="none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</a:path>
                  <a:path w="32990" h="25945" stroke="0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  <a:lnTo>
                      <a:pt x="21600" y="21600"/>
                    </a:lnTo>
                    <a:lnTo>
                      <a:pt x="441" y="25945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96" name="Arc 18"/>
              <p:cNvSpPr>
                <a:spLocks/>
              </p:cNvSpPr>
              <p:nvPr/>
            </p:nvSpPr>
            <p:spPr bwMode="auto">
              <a:xfrm>
                <a:off x="715" y="1932"/>
                <a:ext cx="211" cy="123"/>
              </a:xfrm>
              <a:custGeom>
                <a:avLst/>
                <a:gdLst>
                  <a:gd name="T0" fmla="*/ 0 w 32950"/>
                  <a:gd name="T1" fmla="*/ 0 h 25966"/>
                  <a:gd name="T2" fmla="*/ 0 w 32950"/>
                  <a:gd name="T3" fmla="*/ 0 h 25966"/>
                  <a:gd name="T4" fmla="*/ 0 w 32950"/>
                  <a:gd name="T5" fmla="*/ 0 h 25966"/>
                  <a:gd name="T6" fmla="*/ 0 60000 65536"/>
                  <a:gd name="T7" fmla="*/ 0 60000 65536"/>
                  <a:gd name="T8" fmla="*/ 0 60000 65536"/>
                  <a:gd name="T9" fmla="*/ 0 w 32950"/>
                  <a:gd name="T10" fmla="*/ 0 h 25966"/>
                  <a:gd name="T11" fmla="*/ 32950 w 32950"/>
                  <a:gd name="T12" fmla="*/ 25966 h 25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50" h="25966" fill="none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</a:path>
                  <a:path w="32950" h="25966" stroke="0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  <a:lnTo>
                      <a:pt x="21600" y="21600"/>
                    </a:lnTo>
                    <a:lnTo>
                      <a:pt x="445" y="2596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97" name="Arc 19"/>
              <p:cNvSpPr>
                <a:spLocks/>
              </p:cNvSpPr>
              <p:nvPr/>
            </p:nvSpPr>
            <p:spPr bwMode="auto">
              <a:xfrm>
                <a:off x="682" y="2217"/>
                <a:ext cx="216" cy="99"/>
              </a:xfrm>
              <a:custGeom>
                <a:avLst/>
                <a:gdLst>
                  <a:gd name="T0" fmla="*/ 0 w 32074"/>
                  <a:gd name="T1" fmla="*/ 0 h 22517"/>
                  <a:gd name="T2" fmla="*/ 0 w 32074"/>
                  <a:gd name="T3" fmla="*/ 0 h 22517"/>
                  <a:gd name="T4" fmla="*/ 0 w 32074"/>
                  <a:gd name="T5" fmla="*/ 0 h 22517"/>
                  <a:gd name="T6" fmla="*/ 0 60000 65536"/>
                  <a:gd name="T7" fmla="*/ 0 60000 65536"/>
                  <a:gd name="T8" fmla="*/ 0 60000 65536"/>
                  <a:gd name="T9" fmla="*/ 0 w 32074"/>
                  <a:gd name="T10" fmla="*/ 0 h 22517"/>
                  <a:gd name="T11" fmla="*/ 32074 w 32074"/>
                  <a:gd name="T12" fmla="*/ 22517 h 225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74" h="22517" fill="none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</a:path>
                  <a:path w="32074" h="22517" stroke="0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  <a:lnTo>
                      <a:pt x="21600" y="917"/>
                    </a:lnTo>
                    <a:lnTo>
                      <a:pt x="32073" y="1980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98" name="Arc 20"/>
              <p:cNvSpPr>
                <a:spLocks/>
              </p:cNvSpPr>
              <p:nvPr/>
            </p:nvSpPr>
            <p:spPr bwMode="auto">
              <a:xfrm>
                <a:off x="684" y="2217"/>
                <a:ext cx="213" cy="96"/>
              </a:xfrm>
              <a:custGeom>
                <a:avLst/>
                <a:gdLst>
                  <a:gd name="T0" fmla="*/ 0 w 32013"/>
                  <a:gd name="T1" fmla="*/ 0 h 22524"/>
                  <a:gd name="T2" fmla="*/ 0 w 32013"/>
                  <a:gd name="T3" fmla="*/ 0 h 22524"/>
                  <a:gd name="T4" fmla="*/ 0 w 32013"/>
                  <a:gd name="T5" fmla="*/ 0 h 22524"/>
                  <a:gd name="T6" fmla="*/ 0 60000 65536"/>
                  <a:gd name="T7" fmla="*/ 0 60000 65536"/>
                  <a:gd name="T8" fmla="*/ 0 60000 65536"/>
                  <a:gd name="T9" fmla="*/ 0 w 32013"/>
                  <a:gd name="T10" fmla="*/ 0 h 22524"/>
                  <a:gd name="T11" fmla="*/ 32013 w 32013"/>
                  <a:gd name="T12" fmla="*/ 22524 h 22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13" h="22524" fill="none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</a:path>
                  <a:path w="32013" h="22524" stroke="0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  <a:lnTo>
                      <a:pt x="21600" y="924"/>
                    </a:lnTo>
                    <a:lnTo>
                      <a:pt x="32013" y="19848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99" name="Arc 21"/>
              <p:cNvSpPr>
                <a:spLocks/>
              </p:cNvSpPr>
              <p:nvPr/>
            </p:nvSpPr>
            <p:spPr bwMode="auto">
              <a:xfrm>
                <a:off x="1262" y="1936"/>
                <a:ext cx="164" cy="120"/>
              </a:xfrm>
              <a:custGeom>
                <a:avLst/>
                <a:gdLst>
                  <a:gd name="T0" fmla="*/ 0 w 26077"/>
                  <a:gd name="T1" fmla="*/ 0 h 32051"/>
                  <a:gd name="T2" fmla="*/ 0 w 26077"/>
                  <a:gd name="T3" fmla="*/ 0 h 32051"/>
                  <a:gd name="T4" fmla="*/ 0 w 26077"/>
                  <a:gd name="T5" fmla="*/ 0 h 32051"/>
                  <a:gd name="T6" fmla="*/ 0 60000 65536"/>
                  <a:gd name="T7" fmla="*/ 0 60000 65536"/>
                  <a:gd name="T8" fmla="*/ 0 60000 65536"/>
                  <a:gd name="T9" fmla="*/ 0 w 26077"/>
                  <a:gd name="T10" fmla="*/ 0 h 32051"/>
                  <a:gd name="T11" fmla="*/ 26077 w 26077"/>
                  <a:gd name="T12" fmla="*/ 32051 h 32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77" h="32051" fill="none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</a:path>
                  <a:path w="26077" h="32051" stroke="0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  <a:lnTo>
                      <a:pt x="4477" y="2160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00" name="Arc 22"/>
              <p:cNvSpPr>
                <a:spLocks/>
              </p:cNvSpPr>
              <p:nvPr/>
            </p:nvSpPr>
            <p:spPr bwMode="auto">
              <a:xfrm>
                <a:off x="1263" y="1938"/>
                <a:ext cx="161" cy="118"/>
              </a:xfrm>
              <a:custGeom>
                <a:avLst/>
                <a:gdLst>
                  <a:gd name="T0" fmla="*/ 0 w 26034"/>
                  <a:gd name="T1" fmla="*/ 0 h 32133"/>
                  <a:gd name="T2" fmla="*/ 0 w 26034"/>
                  <a:gd name="T3" fmla="*/ 0 h 32133"/>
                  <a:gd name="T4" fmla="*/ 0 w 26034"/>
                  <a:gd name="T5" fmla="*/ 0 h 32133"/>
                  <a:gd name="T6" fmla="*/ 0 60000 65536"/>
                  <a:gd name="T7" fmla="*/ 0 60000 65536"/>
                  <a:gd name="T8" fmla="*/ 0 60000 65536"/>
                  <a:gd name="T9" fmla="*/ 0 w 26034"/>
                  <a:gd name="T10" fmla="*/ 0 h 32133"/>
                  <a:gd name="T11" fmla="*/ 26034 w 26034"/>
                  <a:gd name="T12" fmla="*/ 32133 h 32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34" h="32133" fill="none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</a:path>
                  <a:path w="26034" h="32133" stroke="0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  <a:lnTo>
                      <a:pt x="4434" y="21600"/>
                    </a:lnTo>
                    <a:lnTo>
                      <a:pt x="-1" y="459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01" name="Arc 23"/>
              <p:cNvSpPr>
                <a:spLocks/>
              </p:cNvSpPr>
              <p:nvPr/>
            </p:nvSpPr>
            <p:spPr bwMode="auto">
              <a:xfrm>
                <a:off x="1308" y="2056"/>
                <a:ext cx="156" cy="119"/>
              </a:xfrm>
              <a:custGeom>
                <a:avLst/>
                <a:gdLst>
                  <a:gd name="T0" fmla="*/ 0 w 21600"/>
                  <a:gd name="T1" fmla="*/ 0 h 29154"/>
                  <a:gd name="T2" fmla="*/ 0 w 21600"/>
                  <a:gd name="T3" fmla="*/ 0 h 29154"/>
                  <a:gd name="T4" fmla="*/ 0 w 21600"/>
                  <a:gd name="T5" fmla="*/ 0 h 291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54"/>
                  <a:gd name="T11" fmla="*/ 21600 w 21600"/>
                  <a:gd name="T12" fmla="*/ 29154 h 29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54" fill="none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</a:path>
                  <a:path w="21600" h="29154" stroke="0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  <a:lnTo>
                      <a:pt x="0" y="16866"/>
                    </a:lnTo>
                    <a:lnTo>
                      <a:pt x="13494" y="-1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02" name="Arc 24"/>
              <p:cNvSpPr>
                <a:spLocks/>
              </p:cNvSpPr>
              <p:nvPr/>
            </p:nvSpPr>
            <p:spPr bwMode="auto">
              <a:xfrm>
                <a:off x="1308" y="2057"/>
                <a:ext cx="154" cy="117"/>
              </a:xfrm>
              <a:custGeom>
                <a:avLst/>
                <a:gdLst>
                  <a:gd name="T0" fmla="*/ 0 w 21600"/>
                  <a:gd name="T1" fmla="*/ 0 h 29302"/>
                  <a:gd name="T2" fmla="*/ 0 w 21600"/>
                  <a:gd name="T3" fmla="*/ 0 h 29302"/>
                  <a:gd name="T4" fmla="*/ 0 w 21600"/>
                  <a:gd name="T5" fmla="*/ 0 h 293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02"/>
                  <a:gd name="T11" fmla="*/ 21600 w 21600"/>
                  <a:gd name="T12" fmla="*/ 29302 h 29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02" fill="none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</a:path>
                  <a:path w="21600" h="29302" stroke="0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  <a:lnTo>
                      <a:pt x="0" y="16931"/>
                    </a:lnTo>
                    <a:lnTo>
                      <a:pt x="13412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03" name="Arc 25"/>
              <p:cNvSpPr>
                <a:spLocks/>
              </p:cNvSpPr>
              <p:nvPr/>
            </p:nvSpPr>
            <p:spPr bwMode="auto">
              <a:xfrm>
                <a:off x="1257" y="2176"/>
                <a:ext cx="183" cy="172"/>
              </a:xfrm>
              <a:custGeom>
                <a:avLst/>
                <a:gdLst>
                  <a:gd name="T0" fmla="*/ 0 w 28724"/>
                  <a:gd name="T1" fmla="*/ 0 h 27592"/>
                  <a:gd name="T2" fmla="*/ 0 w 28724"/>
                  <a:gd name="T3" fmla="*/ 0 h 27592"/>
                  <a:gd name="T4" fmla="*/ 0 w 28724"/>
                  <a:gd name="T5" fmla="*/ 0 h 27592"/>
                  <a:gd name="T6" fmla="*/ 0 60000 65536"/>
                  <a:gd name="T7" fmla="*/ 0 60000 65536"/>
                  <a:gd name="T8" fmla="*/ 0 60000 65536"/>
                  <a:gd name="T9" fmla="*/ 0 w 28724"/>
                  <a:gd name="T10" fmla="*/ 0 h 27592"/>
                  <a:gd name="T11" fmla="*/ 28724 w 28724"/>
                  <a:gd name="T12" fmla="*/ 27592 h 27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4" h="27592" fill="none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</a:path>
                  <a:path w="28724" h="27592" stroke="0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  <a:lnTo>
                      <a:pt x="7124" y="5992"/>
                    </a:lnTo>
                    <a:lnTo>
                      <a:pt x="27876" y="-1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04" name="Arc 26"/>
              <p:cNvSpPr>
                <a:spLocks/>
              </p:cNvSpPr>
              <p:nvPr/>
            </p:nvSpPr>
            <p:spPr bwMode="auto">
              <a:xfrm>
                <a:off x="1257" y="2176"/>
                <a:ext cx="180" cy="169"/>
              </a:xfrm>
              <a:custGeom>
                <a:avLst/>
                <a:gdLst>
                  <a:gd name="T0" fmla="*/ 0 w 28722"/>
                  <a:gd name="T1" fmla="*/ 0 h 27594"/>
                  <a:gd name="T2" fmla="*/ 0 w 28722"/>
                  <a:gd name="T3" fmla="*/ 0 h 27594"/>
                  <a:gd name="T4" fmla="*/ 0 w 28722"/>
                  <a:gd name="T5" fmla="*/ 0 h 27594"/>
                  <a:gd name="T6" fmla="*/ 0 60000 65536"/>
                  <a:gd name="T7" fmla="*/ 0 60000 65536"/>
                  <a:gd name="T8" fmla="*/ 0 60000 65536"/>
                  <a:gd name="T9" fmla="*/ 0 w 28722"/>
                  <a:gd name="T10" fmla="*/ 0 h 27594"/>
                  <a:gd name="T11" fmla="*/ 28722 w 28722"/>
                  <a:gd name="T12" fmla="*/ 27594 h 27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2" h="27594" fill="none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</a:path>
                  <a:path w="28722" h="27594" stroke="0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  <a:lnTo>
                      <a:pt x="7122" y="5994"/>
                    </a:lnTo>
                    <a:lnTo>
                      <a:pt x="27873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05" name="Arc 27"/>
              <p:cNvSpPr>
                <a:spLocks/>
              </p:cNvSpPr>
              <p:nvPr/>
            </p:nvSpPr>
            <p:spPr bwMode="auto">
              <a:xfrm>
                <a:off x="628" y="2055"/>
                <a:ext cx="99" cy="165"/>
              </a:xfrm>
              <a:custGeom>
                <a:avLst/>
                <a:gdLst>
                  <a:gd name="T0" fmla="*/ 0 w 21600"/>
                  <a:gd name="T1" fmla="*/ 0 h 41258"/>
                  <a:gd name="T2" fmla="*/ 0 w 21600"/>
                  <a:gd name="T3" fmla="*/ 0 h 41258"/>
                  <a:gd name="T4" fmla="*/ 0 w 21600"/>
                  <a:gd name="T5" fmla="*/ 0 h 412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58"/>
                  <a:gd name="T11" fmla="*/ 21600 w 21600"/>
                  <a:gd name="T12" fmla="*/ 41258 h 412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58" fill="none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</a:path>
                  <a:path w="21600" h="41258" stroke="0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  <a:lnTo>
                      <a:pt x="21600" y="21546"/>
                    </a:lnTo>
                    <a:lnTo>
                      <a:pt x="12768" y="4125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06" name="Arc 28"/>
              <p:cNvSpPr>
                <a:spLocks/>
              </p:cNvSpPr>
              <p:nvPr/>
            </p:nvSpPr>
            <p:spPr bwMode="auto">
              <a:xfrm>
                <a:off x="630" y="2057"/>
                <a:ext cx="97" cy="161"/>
              </a:xfrm>
              <a:custGeom>
                <a:avLst/>
                <a:gdLst>
                  <a:gd name="T0" fmla="*/ 0 w 21600"/>
                  <a:gd name="T1" fmla="*/ 0 h 41268"/>
                  <a:gd name="T2" fmla="*/ 0 w 21600"/>
                  <a:gd name="T3" fmla="*/ 0 h 41268"/>
                  <a:gd name="T4" fmla="*/ 0 w 21600"/>
                  <a:gd name="T5" fmla="*/ 0 h 412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8"/>
                  <a:gd name="T11" fmla="*/ 21600 w 21600"/>
                  <a:gd name="T12" fmla="*/ 41268 h 41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8" fill="none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</a:path>
                  <a:path w="21600" h="41268" stroke="0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  <a:lnTo>
                      <a:pt x="21600" y="21546"/>
                    </a:lnTo>
                    <a:lnTo>
                      <a:pt x="12790" y="41267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07" name="Arc 29"/>
              <p:cNvSpPr>
                <a:spLocks/>
              </p:cNvSpPr>
              <p:nvPr/>
            </p:nvSpPr>
            <p:spPr bwMode="auto">
              <a:xfrm>
                <a:off x="890" y="2279"/>
                <a:ext cx="375" cy="100"/>
              </a:xfrm>
              <a:custGeom>
                <a:avLst/>
                <a:gdLst>
                  <a:gd name="T0" fmla="*/ 0 w 39085"/>
                  <a:gd name="T1" fmla="*/ 0 h 21600"/>
                  <a:gd name="T2" fmla="*/ 0 w 39085"/>
                  <a:gd name="T3" fmla="*/ 0 h 21600"/>
                  <a:gd name="T4" fmla="*/ 0 w 390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85"/>
                  <a:gd name="T10" fmla="*/ 0 h 21600"/>
                  <a:gd name="T11" fmla="*/ 39085 w 390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85" h="21600" fill="none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</a:path>
                  <a:path w="39085" h="21600" stroke="0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  <a:lnTo>
                      <a:pt x="21206" y="0"/>
                    </a:lnTo>
                    <a:lnTo>
                      <a:pt x="39085" y="1212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08" name="Arc 30"/>
              <p:cNvSpPr>
                <a:spLocks/>
              </p:cNvSpPr>
              <p:nvPr/>
            </p:nvSpPr>
            <p:spPr bwMode="auto">
              <a:xfrm>
                <a:off x="892" y="2279"/>
                <a:ext cx="370" cy="98"/>
              </a:xfrm>
              <a:custGeom>
                <a:avLst/>
                <a:gdLst>
                  <a:gd name="T0" fmla="*/ 0 w 39018"/>
                  <a:gd name="T1" fmla="*/ 0 h 21600"/>
                  <a:gd name="T2" fmla="*/ 0 w 39018"/>
                  <a:gd name="T3" fmla="*/ 0 h 21600"/>
                  <a:gd name="T4" fmla="*/ 0 w 390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18"/>
                  <a:gd name="T10" fmla="*/ 0 h 21600"/>
                  <a:gd name="T11" fmla="*/ 39018 w 390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18" h="21600" fill="none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</a:path>
                  <a:path w="39018" h="21600" stroke="0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  <a:lnTo>
                      <a:pt x="21198" y="0"/>
                    </a:lnTo>
                    <a:lnTo>
                      <a:pt x="39017" y="1220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74663" y="117475"/>
            <a:ext cx="8024812" cy="1143000"/>
          </a:xfrm>
        </p:spPr>
        <p:txBody>
          <a:bodyPr/>
          <a:lstStyle/>
          <a:p>
            <a:r>
              <a:rPr lang="en-US" altLang="en-US" sz="3200">
                <a:ea typeface="ＭＳ Ｐゴシック" charset="-128"/>
              </a:rPr>
              <a:t>First-Day Class: Internet</a:t>
            </a:r>
            <a:br>
              <a:rPr lang="en-US" altLang="en-US" sz="3200">
                <a:ea typeface="ＭＳ Ｐゴシック" charset="-128"/>
              </a:rPr>
            </a:br>
            <a:r>
              <a:rPr lang="en-US" altLang="en-US" sz="3200">
                <a:ea typeface="ＭＳ Ｐゴシック" charset="-128"/>
              </a:rPr>
              <a:t>Physical Infrastructure</a:t>
            </a:r>
          </a:p>
        </p:txBody>
      </p:sp>
      <p:sp>
        <p:nvSpPr>
          <p:cNvPr id="80898" name="Slide Number Placeholder 5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1613" indent="-285236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0943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597320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3697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0074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66451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2828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79205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fld id="{8338F423-84B5-CA47-B8A9-B870D2E54E96}" type="slidenum">
              <a:rPr lang="en-US" altLang="en-US" sz="1198" smtClean="0">
                <a:latin typeface="Tahoma" charset="0"/>
              </a:rPr>
              <a:pPr>
                <a:defRPr/>
              </a:pPr>
              <a:t>45</a:t>
            </a:fld>
            <a:endParaRPr lang="en-US" altLang="en-US" sz="1198">
              <a:latin typeface="Tahoma" charset="0"/>
            </a:endParaRPr>
          </a:p>
        </p:txBody>
      </p:sp>
      <p:graphicFrame>
        <p:nvGraphicFramePr>
          <p:cNvPr id="50180" name="Object 498"/>
          <p:cNvGraphicFramePr>
            <a:graphicFrameLocks noChangeAspect="1"/>
          </p:cNvGraphicFramePr>
          <p:nvPr/>
        </p:nvGraphicFramePr>
        <p:xfrm>
          <a:off x="14288" y="3733800"/>
          <a:ext cx="2220912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5668166" imgH="3990476" progId="MSPhotoEd.3">
                  <p:embed/>
                </p:oleObj>
              </mc:Choice>
              <mc:Fallback>
                <p:oleObj name="Photo Editor Photo" r:id="rId3" imgW="5668166" imgH="3990476" progId="MSPhotoEd.3">
                  <p:embed/>
                  <p:pic>
                    <p:nvPicPr>
                      <p:cNvPr id="50180" name="Object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3733800"/>
                        <a:ext cx="2220912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497"/>
          <p:cNvGraphicFramePr>
            <a:graphicFrameLocks noChangeAspect="1"/>
          </p:cNvGraphicFramePr>
          <p:nvPr/>
        </p:nvGraphicFramePr>
        <p:xfrm>
          <a:off x="388938" y="1984375"/>
          <a:ext cx="1801812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761905" imgH="2790476" progId="MSPhotoEd.3">
                  <p:embed/>
                </p:oleObj>
              </mc:Choice>
              <mc:Fallback>
                <p:oleObj name="Photo Editor Photo" r:id="rId5" imgW="3761905" imgH="2790476" progId="MSPhotoEd.3">
                  <p:embed/>
                  <p:pic>
                    <p:nvPicPr>
                      <p:cNvPr id="50181" name="Object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984375"/>
                        <a:ext cx="1801812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2" name="Group 3"/>
          <p:cNvGrpSpPr>
            <a:grpSpLocks/>
          </p:cNvGrpSpPr>
          <p:nvPr/>
        </p:nvGrpSpPr>
        <p:grpSpPr bwMode="auto">
          <a:xfrm>
            <a:off x="7962900" y="2373313"/>
            <a:ext cx="1179513" cy="804862"/>
            <a:chOff x="1372" y="240"/>
            <a:chExt cx="836" cy="549"/>
          </a:xfrm>
        </p:grpSpPr>
        <p:grpSp>
          <p:nvGrpSpPr>
            <p:cNvPr id="50316" name="Group 4"/>
            <p:cNvGrpSpPr>
              <a:grpSpLocks/>
            </p:cNvGrpSpPr>
            <p:nvPr/>
          </p:nvGrpSpPr>
          <p:grpSpPr bwMode="auto">
            <a:xfrm>
              <a:off x="1372" y="240"/>
              <a:ext cx="833" cy="499"/>
              <a:chOff x="628" y="1878"/>
              <a:chExt cx="833" cy="499"/>
            </a:xfrm>
          </p:grpSpPr>
          <p:sp>
            <p:nvSpPr>
              <p:cNvPr id="81201" name="Oval 5"/>
              <p:cNvSpPr>
                <a:spLocks noChangeArrowheads="1"/>
              </p:cNvSpPr>
              <p:nvPr/>
            </p:nvSpPr>
            <p:spPr bwMode="auto">
              <a:xfrm>
                <a:off x="912" y="1878"/>
                <a:ext cx="363" cy="20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02" name="Oval 6"/>
              <p:cNvSpPr>
                <a:spLocks noChangeArrowheads="1"/>
              </p:cNvSpPr>
              <p:nvPr/>
            </p:nvSpPr>
            <p:spPr bwMode="auto">
              <a:xfrm>
                <a:off x="714" y="1932"/>
                <a:ext cx="277" cy="20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03" name="Oval 7"/>
              <p:cNvSpPr>
                <a:spLocks noChangeArrowheads="1"/>
              </p:cNvSpPr>
              <p:nvPr/>
            </p:nvSpPr>
            <p:spPr bwMode="auto">
              <a:xfrm>
                <a:off x="628" y="2056"/>
                <a:ext cx="188" cy="170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04" name="Oval 8"/>
              <p:cNvSpPr>
                <a:spLocks noChangeArrowheads="1"/>
              </p:cNvSpPr>
              <p:nvPr/>
            </p:nvSpPr>
            <p:spPr bwMode="auto">
              <a:xfrm>
                <a:off x="685" y="2131"/>
                <a:ext cx="279" cy="18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05" name="Oval 9"/>
              <p:cNvSpPr>
                <a:spLocks noChangeArrowheads="1"/>
              </p:cNvSpPr>
              <p:nvPr/>
            </p:nvSpPr>
            <p:spPr bwMode="auto">
              <a:xfrm>
                <a:off x="883" y="2161"/>
                <a:ext cx="421" cy="219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06" name="Oval 10"/>
              <p:cNvSpPr>
                <a:spLocks noChangeArrowheads="1"/>
              </p:cNvSpPr>
              <p:nvPr/>
            </p:nvSpPr>
            <p:spPr bwMode="auto">
              <a:xfrm>
                <a:off x="1151" y="1938"/>
                <a:ext cx="269" cy="16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07" name="Oval 11"/>
              <p:cNvSpPr>
                <a:spLocks noChangeArrowheads="1"/>
              </p:cNvSpPr>
              <p:nvPr/>
            </p:nvSpPr>
            <p:spPr bwMode="auto">
              <a:xfrm>
                <a:off x="1193" y="2043"/>
                <a:ext cx="268" cy="16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08" name="Oval 12"/>
              <p:cNvSpPr>
                <a:spLocks noChangeArrowheads="1"/>
              </p:cNvSpPr>
              <p:nvPr/>
            </p:nvSpPr>
            <p:spPr bwMode="auto">
              <a:xfrm>
                <a:off x="1169" y="2076"/>
                <a:ext cx="266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209" name="Oval 13"/>
              <p:cNvSpPr>
                <a:spLocks noChangeArrowheads="1"/>
              </p:cNvSpPr>
              <p:nvPr/>
            </p:nvSpPr>
            <p:spPr bwMode="auto">
              <a:xfrm>
                <a:off x="779" y="1996"/>
                <a:ext cx="541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</p:grpSp>
        <p:grpSp>
          <p:nvGrpSpPr>
            <p:cNvPr id="50317" name="Group 14"/>
            <p:cNvGrpSpPr>
              <a:grpSpLocks/>
            </p:cNvGrpSpPr>
            <p:nvPr/>
          </p:nvGrpSpPr>
          <p:grpSpPr bwMode="auto">
            <a:xfrm>
              <a:off x="1372" y="286"/>
              <a:ext cx="836" cy="503"/>
              <a:chOff x="628" y="1876"/>
              <a:chExt cx="836" cy="503"/>
            </a:xfrm>
          </p:grpSpPr>
          <p:sp>
            <p:nvSpPr>
              <p:cNvPr id="50466" name="Arc 15"/>
              <p:cNvSpPr>
                <a:spLocks/>
              </p:cNvSpPr>
              <p:nvPr/>
            </p:nvSpPr>
            <p:spPr bwMode="auto">
              <a:xfrm>
                <a:off x="921" y="1876"/>
                <a:ext cx="346" cy="104"/>
              </a:xfrm>
              <a:custGeom>
                <a:avLst/>
                <a:gdLst>
                  <a:gd name="T0" fmla="*/ 0 w 40736"/>
                  <a:gd name="T1" fmla="*/ 0 h 21600"/>
                  <a:gd name="T2" fmla="*/ 0 w 40736"/>
                  <a:gd name="T3" fmla="*/ 0 h 21600"/>
                  <a:gd name="T4" fmla="*/ 0 w 4073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736"/>
                  <a:gd name="T10" fmla="*/ 0 h 21600"/>
                  <a:gd name="T11" fmla="*/ 40736 w 4073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36" h="21600" fill="none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</a:path>
                  <a:path w="40736" h="21600" stroke="0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  <a:lnTo>
                      <a:pt x="20557" y="21600"/>
                    </a:lnTo>
                    <a:lnTo>
                      <a:pt x="0" y="14968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67" name="Arc 16"/>
              <p:cNvSpPr>
                <a:spLocks/>
              </p:cNvSpPr>
              <p:nvPr/>
            </p:nvSpPr>
            <p:spPr bwMode="auto">
              <a:xfrm>
                <a:off x="923" y="1878"/>
                <a:ext cx="342" cy="102"/>
              </a:xfrm>
              <a:custGeom>
                <a:avLst/>
                <a:gdLst>
                  <a:gd name="T0" fmla="*/ 0 w 40698"/>
                  <a:gd name="T1" fmla="*/ 0 h 21600"/>
                  <a:gd name="T2" fmla="*/ 0 w 40698"/>
                  <a:gd name="T3" fmla="*/ 0 h 21600"/>
                  <a:gd name="T4" fmla="*/ 0 w 406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698"/>
                  <a:gd name="T10" fmla="*/ 0 h 21600"/>
                  <a:gd name="T11" fmla="*/ 40698 w 406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698" h="21600" fill="none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</a:path>
                  <a:path w="40698" h="21600" stroke="0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  <a:lnTo>
                      <a:pt x="20540" y="21600"/>
                    </a:lnTo>
                    <a:lnTo>
                      <a:pt x="-1" y="1491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68" name="Arc 17"/>
              <p:cNvSpPr>
                <a:spLocks/>
              </p:cNvSpPr>
              <p:nvPr/>
            </p:nvSpPr>
            <p:spPr bwMode="auto">
              <a:xfrm>
                <a:off x="713" y="1930"/>
                <a:ext cx="214" cy="126"/>
              </a:xfrm>
              <a:custGeom>
                <a:avLst/>
                <a:gdLst>
                  <a:gd name="T0" fmla="*/ 0 w 32990"/>
                  <a:gd name="T1" fmla="*/ 0 h 25945"/>
                  <a:gd name="T2" fmla="*/ 0 w 32990"/>
                  <a:gd name="T3" fmla="*/ 0 h 25945"/>
                  <a:gd name="T4" fmla="*/ 0 w 32990"/>
                  <a:gd name="T5" fmla="*/ 0 h 25945"/>
                  <a:gd name="T6" fmla="*/ 0 60000 65536"/>
                  <a:gd name="T7" fmla="*/ 0 60000 65536"/>
                  <a:gd name="T8" fmla="*/ 0 60000 65536"/>
                  <a:gd name="T9" fmla="*/ 0 w 32990"/>
                  <a:gd name="T10" fmla="*/ 0 h 25945"/>
                  <a:gd name="T11" fmla="*/ 32990 w 32990"/>
                  <a:gd name="T12" fmla="*/ 25945 h 259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0" h="25945" fill="none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</a:path>
                  <a:path w="32990" h="25945" stroke="0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  <a:lnTo>
                      <a:pt x="21600" y="21600"/>
                    </a:lnTo>
                    <a:lnTo>
                      <a:pt x="441" y="25945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69" name="Arc 18"/>
              <p:cNvSpPr>
                <a:spLocks/>
              </p:cNvSpPr>
              <p:nvPr/>
            </p:nvSpPr>
            <p:spPr bwMode="auto">
              <a:xfrm>
                <a:off x="715" y="1932"/>
                <a:ext cx="211" cy="123"/>
              </a:xfrm>
              <a:custGeom>
                <a:avLst/>
                <a:gdLst>
                  <a:gd name="T0" fmla="*/ 0 w 32950"/>
                  <a:gd name="T1" fmla="*/ 0 h 25966"/>
                  <a:gd name="T2" fmla="*/ 0 w 32950"/>
                  <a:gd name="T3" fmla="*/ 0 h 25966"/>
                  <a:gd name="T4" fmla="*/ 0 w 32950"/>
                  <a:gd name="T5" fmla="*/ 0 h 25966"/>
                  <a:gd name="T6" fmla="*/ 0 60000 65536"/>
                  <a:gd name="T7" fmla="*/ 0 60000 65536"/>
                  <a:gd name="T8" fmla="*/ 0 60000 65536"/>
                  <a:gd name="T9" fmla="*/ 0 w 32950"/>
                  <a:gd name="T10" fmla="*/ 0 h 25966"/>
                  <a:gd name="T11" fmla="*/ 32950 w 32950"/>
                  <a:gd name="T12" fmla="*/ 25966 h 25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50" h="25966" fill="none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</a:path>
                  <a:path w="32950" h="25966" stroke="0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  <a:lnTo>
                      <a:pt x="21600" y="21600"/>
                    </a:lnTo>
                    <a:lnTo>
                      <a:pt x="445" y="2596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0" name="Arc 19"/>
              <p:cNvSpPr>
                <a:spLocks/>
              </p:cNvSpPr>
              <p:nvPr/>
            </p:nvSpPr>
            <p:spPr bwMode="auto">
              <a:xfrm>
                <a:off x="682" y="2217"/>
                <a:ext cx="216" cy="99"/>
              </a:xfrm>
              <a:custGeom>
                <a:avLst/>
                <a:gdLst>
                  <a:gd name="T0" fmla="*/ 0 w 32074"/>
                  <a:gd name="T1" fmla="*/ 0 h 22517"/>
                  <a:gd name="T2" fmla="*/ 0 w 32074"/>
                  <a:gd name="T3" fmla="*/ 0 h 22517"/>
                  <a:gd name="T4" fmla="*/ 0 w 32074"/>
                  <a:gd name="T5" fmla="*/ 0 h 22517"/>
                  <a:gd name="T6" fmla="*/ 0 60000 65536"/>
                  <a:gd name="T7" fmla="*/ 0 60000 65536"/>
                  <a:gd name="T8" fmla="*/ 0 60000 65536"/>
                  <a:gd name="T9" fmla="*/ 0 w 32074"/>
                  <a:gd name="T10" fmla="*/ 0 h 22517"/>
                  <a:gd name="T11" fmla="*/ 32074 w 32074"/>
                  <a:gd name="T12" fmla="*/ 22517 h 225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74" h="22517" fill="none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</a:path>
                  <a:path w="32074" h="22517" stroke="0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  <a:lnTo>
                      <a:pt x="21600" y="917"/>
                    </a:lnTo>
                    <a:lnTo>
                      <a:pt x="32073" y="1980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1" name="Arc 20"/>
              <p:cNvSpPr>
                <a:spLocks/>
              </p:cNvSpPr>
              <p:nvPr/>
            </p:nvSpPr>
            <p:spPr bwMode="auto">
              <a:xfrm>
                <a:off x="684" y="2217"/>
                <a:ext cx="213" cy="96"/>
              </a:xfrm>
              <a:custGeom>
                <a:avLst/>
                <a:gdLst>
                  <a:gd name="T0" fmla="*/ 0 w 32013"/>
                  <a:gd name="T1" fmla="*/ 0 h 22524"/>
                  <a:gd name="T2" fmla="*/ 0 w 32013"/>
                  <a:gd name="T3" fmla="*/ 0 h 22524"/>
                  <a:gd name="T4" fmla="*/ 0 w 32013"/>
                  <a:gd name="T5" fmla="*/ 0 h 22524"/>
                  <a:gd name="T6" fmla="*/ 0 60000 65536"/>
                  <a:gd name="T7" fmla="*/ 0 60000 65536"/>
                  <a:gd name="T8" fmla="*/ 0 60000 65536"/>
                  <a:gd name="T9" fmla="*/ 0 w 32013"/>
                  <a:gd name="T10" fmla="*/ 0 h 22524"/>
                  <a:gd name="T11" fmla="*/ 32013 w 32013"/>
                  <a:gd name="T12" fmla="*/ 22524 h 22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13" h="22524" fill="none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</a:path>
                  <a:path w="32013" h="22524" stroke="0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  <a:lnTo>
                      <a:pt x="21600" y="924"/>
                    </a:lnTo>
                    <a:lnTo>
                      <a:pt x="32013" y="19848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2" name="Arc 21"/>
              <p:cNvSpPr>
                <a:spLocks/>
              </p:cNvSpPr>
              <p:nvPr/>
            </p:nvSpPr>
            <p:spPr bwMode="auto">
              <a:xfrm>
                <a:off x="1262" y="1936"/>
                <a:ext cx="164" cy="120"/>
              </a:xfrm>
              <a:custGeom>
                <a:avLst/>
                <a:gdLst>
                  <a:gd name="T0" fmla="*/ 0 w 26077"/>
                  <a:gd name="T1" fmla="*/ 0 h 32051"/>
                  <a:gd name="T2" fmla="*/ 0 w 26077"/>
                  <a:gd name="T3" fmla="*/ 0 h 32051"/>
                  <a:gd name="T4" fmla="*/ 0 w 26077"/>
                  <a:gd name="T5" fmla="*/ 0 h 32051"/>
                  <a:gd name="T6" fmla="*/ 0 60000 65536"/>
                  <a:gd name="T7" fmla="*/ 0 60000 65536"/>
                  <a:gd name="T8" fmla="*/ 0 60000 65536"/>
                  <a:gd name="T9" fmla="*/ 0 w 26077"/>
                  <a:gd name="T10" fmla="*/ 0 h 32051"/>
                  <a:gd name="T11" fmla="*/ 26077 w 26077"/>
                  <a:gd name="T12" fmla="*/ 32051 h 32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77" h="32051" fill="none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</a:path>
                  <a:path w="26077" h="32051" stroke="0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  <a:lnTo>
                      <a:pt x="4477" y="2160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3" name="Arc 22"/>
              <p:cNvSpPr>
                <a:spLocks/>
              </p:cNvSpPr>
              <p:nvPr/>
            </p:nvSpPr>
            <p:spPr bwMode="auto">
              <a:xfrm>
                <a:off x="1263" y="1938"/>
                <a:ext cx="161" cy="118"/>
              </a:xfrm>
              <a:custGeom>
                <a:avLst/>
                <a:gdLst>
                  <a:gd name="T0" fmla="*/ 0 w 26034"/>
                  <a:gd name="T1" fmla="*/ 0 h 32133"/>
                  <a:gd name="T2" fmla="*/ 0 w 26034"/>
                  <a:gd name="T3" fmla="*/ 0 h 32133"/>
                  <a:gd name="T4" fmla="*/ 0 w 26034"/>
                  <a:gd name="T5" fmla="*/ 0 h 32133"/>
                  <a:gd name="T6" fmla="*/ 0 60000 65536"/>
                  <a:gd name="T7" fmla="*/ 0 60000 65536"/>
                  <a:gd name="T8" fmla="*/ 0 60000 65536"/>
                  <a:gd name="T9" fmla="*/ 0 w 26034"/>
                  <a:gd name="T10" fmla="*/ 0 h 32133"/>
                  <a:gd name="T11" fmla="*/ 26034 w 26034"/>
                  <a:gd name="T12" fmla="*/ 32133 h 32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34" h="32133" fill="none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</a:path>
                  <a:path w="26034" h="32133" stroke="0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  <a:lnTo>
                      <a:pt x="4434" y="21600"/>
                    </a:lnTo>
                    <a:lnTo>
                      <a:pt x="-1" y="459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4" name="Arc 23"/>
              <p:cNvSpPr>
                <a:spLocks/>
              </p:cNvSpPr>
              <p:nvPr/>
            </p:nvSpPr>
            <p:spPr bwMode="auto">
              <a:xfrm>
                <a:off x="1308" y="2056"/>
                <a:ext cx="156" cy="119"/>
              </a:xfrm>
              <a:custGeom>
                <a:avLst/>
                <a:gdLst>
                  <a:gd name="T0" fmla="*/ 0 w 21600"/>
                  <a:gd name="T1" fmla="*/ 0 h 29154"/>
                  <a:gd name="T2" fmla="*/ 0 w 21600"/>
                  <a:gd name="T3" fmla="*/ 0 h 29154"/>
                  <a:gd name="T4" fmla="*/ 0 w 21600"/>
                  <a:gd name="T5" fmla="*/ 0 h 291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54"/>
                  <a:gd name="T11" fmla="*/ 21600 w 21600"/>
                  <a:gd name="T12" fmla="*/ 29154 h 29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54" fill="none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</a:path>
                  <a:path w="21600" h="29154" stroke="0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  <a:lnTo>
                      <a:pt x="0" y="16866"/>
                    </a:lnTo>
                    <a:lnTo>
                      <a:pt x="13494" y="-1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5" name="Arc 24"/>
              <p:cNvSpPr>
                <a:spLocks/>
              </p:cNvSpPr>
              <p:nvPr/>
            </p:nvSpPr>
            <p:spPr bwMode="auto">
              <a:xfrm>
                <a:off x="1308" y="2057"/>
                <a:ext cx="154" cy="117"/>
              </a:xfrm>
              <a:custGeom>
                <a:avLst/>
                <a:gdLst>
                  <a:gd name="T0" fmla="*/ 0 w 21600"/>
                  <a:gd name="T1" fmla="*/ 0 h 29302"/>
                  <a:gd name="T2" fmla="*/ 0 w 21600"/>
                  <a:gd name="T3" fmla="*/ 0 h 29302"/>
                  <a:gd name="T4" fmla="*/ 0 w 21600"/>
                  <a:gd name="T5" fmla="*/ 0 h 293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02"/>
                  <a:gd name="T11" fmla="*/ 21600 w 21600"/>
                  <a:gd name="T12" fmla="*/ 29302 h 29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02" fill="none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</a:path>
                  <a:path w="21600" h="29302" stroke="0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  <a:lnTo>
                      <a:pt x="0" y="16931"/>
                    </a:lnTo>
                    <a:lnTo>
                      <a:pt x="13412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6" name="Arc 25"/>
              <p:cNvSpPr>
                <a:spLocks/>
              </p:cNvSpPr>
              <p:nvPr/>
            </p:nvSpPr>
            <p:spPr bwMode="auto">
              <a:xfrm>
                <a:off x="1257" y="2176"/>
                <a:ext cx="183" cy="172"/>
              </a:xfrm>
              <a:custGeom>
                <a:avLst/>
                <a:gdLst>
                  <a:gd name="T0" fmla="*/ 0 w 28724"/>
                  <a:gd name="T1" fmla="*/ 0 h 27592"/>
                  <a:gd name="T2" fmla="*/ 0 w 28724"/>
                  <a:gd name="T3" fmla="*/ 0 h 27592"/>
                  <a:gd name="T4" fmla="*/ 0 w 28724"/>
                  <a:gd name="T5" fmla="*/ 0 h 27592"/>
                  <a:gd name="T6" fmla="*/ 0 60000 65536"/>
                  <a:gd name="T7" fmla="*/ 0 60000 65536"/>
                  <a:gd name="T8" fmla="*/ 0 60000 65536"/>
                  <a:gd name="T9" fmla="*/ 0 w 28724"/>
                  <a:gd name="T10" fmla="*/ 0 h 27592"/>
                  <a:gd name="T11" fmla="*/ 28724 w 28724"/>
                  <a:gd name="T12" fmla="*/ 27592 h 27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4" h="27592" fill="none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</a:path>
                  <a:path w="28724" h="27592" stroke="0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  <a:lnTo>
                      <a:pt x="7124" y="5992"/>
                    </a:lnTo>
                    <a:lnTo>
                      <a:pt x="27876" y="-1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7" name="Arc 26"/>
              <p:cNvSpPr>
                <a:spLocks/>
              </p:cNvSpPr>
              <p:nvPr/>
            </p:nvSpPr>
            <p:spPr bwMode="auto">
              <a:xfrm>
                <a:off x="1257" y="2176"/>
                <a:ext cx="180" cy="169"/>
              </a:xfrm>
              <a:custGeom>
                <a:avLst/>
                <a:gdLst>
                  <a:gd name="T0" fmla="*/ 0 w 28722"/>
                  <a:gd name="T1" fmla="*/ 0 h 27594"/>
                  <a:gd name="T2" fmla="*/ 0 w 28722"/>
                  <a:gd name="T3" fmla="*/ 0 h 27594"/>
                  <a:gd name="T4" fmla="*/ 0 w 28722"/>
                  <a:gd name="T5" fmla="*/ 0 h 27594"/>
                  <a:gd name="T6" fmla="*/ 0 60000 65536"/>
                  <a:gd name="T7" fmla="*/ 0 60000 65536"/>
                  <a:gd name="T8" fmla="*/ 0 60000 65536"/>
                  <a:gd name="T9" fmla="*/ 0 w 28722"/>
                  <a:gd name="T10" fmla="*/ 0 h 27594"/>
                  <a:gd name="T11" fmla="*/ 28722 w 28722"/>
                  <a:gd name="T12" fmla="*/ 27594 h 27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2" h="27594" fill="none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</a:path>
                  <a:path w="28722" h="27594" stroke="0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  <a:lnTo>
                      <a:pt x="7122" y="5994"/>
                    </a:lnTo>
                    <a:lnTo>
                      <a:pt x="27873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8" name="Arc 27"/>
              <p:cNvSpPr>
                <a:spLocks/>
              </p:cNvSpPr>
              <p:nvPr/>
            </p:nvSpPr>
            <p:spPr bwMode="auto">
              <a:xfrm>
                <a:off x="628" y="2055"/>
                <a:ext cx="99" cy="165"/>
              </a:xfrm>
              <a:custGeom>
                <a:avLst/>
                <a:gdLst>
                  <a:gd name="T0" fmla="*/ 0 w 21600"/>
                  <a:gd name="T1" fmla="*/ 0 h 41258"/>
                  <a:gd name="T2" fmla="*/ 0 w 21600"/>
                  <a:gd name="T3" fmla="*/ 0 h 41258"/>
                  <a:gd name="T4" fmla="*/ 0 w 21600"/>
                  <a:gd name="T5" fmla="*/ 0 h 412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58"/>
                  <a:gd name="T11" fmla="*/ 21600 w 21600"/>
                  <a:gd name="T12" fmla="*/ 41258 h 412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58" fill="none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</a:path>
                  <a:path w="21600" h="41258" stroke="0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  <a:lnTo>
                      <a:pt x="21600" y="21546"/>
                    </a:lnTo>
                    <a:lnTo>
                      <a:pt x="12768" y="4125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9" name="Arc 28"/>
              <p:cNvSpPr>
                <a:spLocks/>
              </p:cNvSpPr>
              <p:nvPr/>
            </p:nvSpPr>
            <p:spPr bwMode="auto">
              <a:xfrm>
                <a:off x="630" y="2057"/>
                <a:ext cx="97" cy="161"/>
              </a:xfrm>
              <a:custGeom>
                <a:avLst/>
                <a:gdLst>
                  <a:gd name="T0" fmla="*/ 0 w 21600"/>
                  <a:gd name="T1" fmla="*/ 0 h 41268"/>
                  <a:gd name="T2" fmla="*/ 0 w 21600"/>
                  <a:gd name="T3" fmla="*/ 0 h 41268"/>
                  <a:gd name="T4" fmla="*/ 0 w 21600"/>
                  <a:gd name="T5" fmla="*/ 0 h 412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8"/>
                  <a:gd name="T11" fmla="*/ 21600 w 21600"/>
                  <a:gd name="T12" fmla="*/ 41268 h 41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8" fill="none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</a:path>
                  <a:path w="21600" h="41268" stroke="0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  <a:lnTo>
                      <a:pt x="21600" y="21546"/>
                    </a:lnTo>
                    <a:lnTo>
                      <a:pt x="12790" y="41267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80" name="Arc 29"/>
              <p:cNvSpPr>
                <a:spLocks/>
              </p:cNvSpPr>
              <p:nvPr/>
            </p:nvSpPr>
            <p:spPr bwMode="auto">
              <a:xfrm>
                <a:off x="890" y="2279"/>
                <a:ext cx="375" cy="100"/>
              </a:xfrm>
              <a:custGeom>
                <a:avLst/>
                <a:gdLst>
                  <a:gd name="T0" fmla="*/ 0 w 39085"/>
                  <a:gd name="T1" fmla="*/ 0 h 21600"/>
                  <a:gd name="T2" fmla="*/ 0 w 39085"/>
                  <a:gd name="T3" fmla="*/ 0 h 21600"/>
                  <a:gd name="T4" fmla="*/ 0 w 390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85"/>
                  <a:gd name="T10" fmla="*/ 0 h 21600"/>
                  <a:gd name="T11" fmla="*/ 39085 w 390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85" h="21600" fill="none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</a:path>
                  <a:path w="39085" h="21600" stroke="0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  <a:lnTo>
                      <a:pt x="21206" y="0"/>
                    </a:lnTo>
                    <a:lnTo>
                      <a:pt x="39085" y="1212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81" name="Arc 30"/>
              <p:cNvSpPr>
                <a:spLocks/>
              </p:cNvSpPr>
              <p:nvPr/>
            </p:nvSpPr>
            <p:spPr bwMode="auto">
              <a:xfrm>
                <a:off x="892" y="2279"/>
                <a:ext cx="370" cy="98"/>
              </a:xfrm>
              <a:custGeom>
                <a:avLst/>
                <a:gdLst>
                  <a:gd name="T0" fmla="*/ 0 w 39018"/>
                  <a:gd name="T1" fmla="*/ 0 h 21600"/>
                  <a:gd name="T2" fmla="*/ 0 w 39018"/>
                  <a:gd name="T3" fmla="*/ 0 h 21600"/>
                  <a:gd name="T4" fmla="*/ 0 w 390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18"/>
                  <a:gd name="T10" fmla="*/ 0 h 21600"/>
                  <a:gd name="T11" fmla="*/ 39018 w 390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18" h="21600" fill="none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</a:path>
                  <a:path w="39018" h="21600" stroke="0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  <a:lnTo>
                      <a:pt x="21198" y="0"/>
                    </a:lnTo>
                    <a:lnTo>
                      <a:pt x="39017" y="1220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318" name="Freeform 31"/>
            <p:cNvSpPr>
              <a:spLocks/>
            </p:cNvSpPr>
            <p:nvPr/>
          </p:nvSpPr>
          <p:spPr bwMode="auto">
            <a:xfrm>
              <a:off x="1628" y="398"/>
              <a:ext cx="365" cy="183"/>
            </a:xfrm>
            <a:custGeom>
              <a:avLst/>
              <a:gdLst>
                <a:gd name="T0" fmla="*/ 0 w 1460"/>
                <a:gd name="T1" fmla="*/ 0 h 730"/>
                <a:gd name="T2" fmla="*/ 0 w 1460"/>
                <a:gd name="T3" fmla="*/ 0 h 730"/>
                <a:gd name="T4" fmla="*/ 0 w 1460"/>
                <a:gd name="T5" fmla="*/ 0 h 730"/>
                <a:gd name="T6" fmla="*/ 0 w 1460"/>
                <a:gd name="T7" fmla="*/ 0 h 7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0"/>
                <a:gd name="T13" fmla="*/ 0 h 730"/>
                <a:gd name="T14" fmla="*/ 1460 w 1460"/>
                <a:gd name="T15" fmla="*/ 730 h 7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0" h="730">
                  <a:moveTo>
                    <a:pt x="177" y="0"/>
                  </a:moveTo>
                  <a:lnTo>
                    <a:pt x="1460" y="0"/>
                  </a:lnTo>
                  <a:lnTo>
                    <a:pt x="726" y="730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319" name="Group 32"/>
            <p:cNvGrpSpPr>
              <a:grpSpLocks/>
            </p:cNvGrpSpPr>
            <p:nvPr/>
          </p:nvGrpSpPr>
          <p:grpSpPr bwMode="auto">
            <a:xfrm>
              <a:off x="1927" y="332"/>
              <a:ext cx="171" cy="169"/>
              <a:chOff x="1179" y="1966"/>
              <a:chExt cx="171" cy="169"/>
            </a:xfrm>
          </p:grpSpPr>
          <p:sp>
            <p:nvSpPr>
              <p:cNvPr id="50446" name="Freeform 33"/>
              <p:cNvSpPr>
                <a:spLocks/>
              </p:cNvSpPr>
              <p:nvPr/>
            </p:nvSpPr>
            <p:spPr bwMode="auto">
              <a:xfrm>
                <a:off x="1203" y="2068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47" name="Freeform 34"/>
              <p:cNvSpPr>
                <a:spLocks/>
              </p:cNvSpPr>
              <p:nvPr/>
            </p:nvSpPr>
            <p:spPr bwMode="auto">
              <a:xfrm>
                <a:off x="1205" y="2070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67" name="Rectangle 35"/>
              <p:cNvSpPr>
                <a:spLocks noChangeArrowheads="1"/>
              </p:cNvSpPr>
              <p:nvPr/>
            </p:nvSpPr>
            <p:spPr bwMode="auto">
              <a:xfrm>
                <a:off x="1201" y="2086"/>
                <a:ext cx="128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168" name="Rectangle 36"/>
              <p:cNvSpPr>
                <a:spLocks noChangeArrowheads="1"/>
              </p:cNvSpPr>
              <p:nvPr/>
            </p:nvSpPr>
            <p:spPr bwMode="auto">
              <a:xfrm>
                <a:off x="1201" y="2087"/>
                <a:ext cx="127" cy="17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50450" name="Freeform 37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51" name="Freeform 38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52" name="Freeform 39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53" name="Freeform 40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54" name="Freeform 41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55" name="Freeform 42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75" name="Rectangle 43"/>
              <p:cNvSpPr>
                <a:spLocks noChangeArrowheads="1"/>
              </p:cNvSpPr>
              <p:nvPr/>
            </p:nvSpPr>
            <p:spPr bwMode="auto">
              <a:xfrm>
                <a:off x="1206" y="1981"/>
                <a:ext cx="127" cy="95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176" name="Rectangle 44"/>
              <p:cNvSpPr>
                <a:spLocks noChangeArrowheads="1"/>
              </p:cNvSpPr>
              <p:nvPr/>
            </p:nvSpPr>
            <p:spPr bwMode="auto">
              <a:xfrm>
                <a:off x="1216" y="1993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50458" name="Freeform 45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59" name="Freeform 46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60" name="Freeform 47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61" name="Freeform 48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62" name="Freeform 49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63" name="Freeform 50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83" name="Rectangle 51"/>
              <p:cNvSpPr>
                <a:spLocks noChangeArrowheads="1"/>
              </p:cNvSpPr>
              <p:nvPr/>
            </p:nvSpPr>
            <p:spPr bwMode="auto">
              <a:xfrm>
                <a:off x="1179" y="2128"/>
                <a:ext cx="140" cy="4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184" name="Rectangle 52"/>
              <p:cNvSpPr>
                <a:spLocks noChangeArrowheads="1"/>
              </p:cNvSpPr>
              <p:nvPr/>
            </p:nvSpPr>
            <p:spPr bwMode="auto">
              <a:xfrm>
                <a:off x="1180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</p:grpSp>
        <p:grpSp>
          <p:nvGrpSpPr>
            <p:cNvPr id="50320" name="Group 53"/>
            <p:cNvGrpSpPr>
              <a:grpSpLocks/>
            </p:cNvGrpSpPr>
            <p:nvPr/>
          </p:nvGrpSpPr>
          <p:grpSpPr bwMode="auto">
            <a:xfrm>
              <a:off x="1971" y="370"/>
              <a:ext cx="94" cy="56"/>
              <a:chOff x="1223" y="2004"/>
              <a:chExt cx="94" cy="56"/>
            </a:xfrm>
          </p:grpSpPr>
          <p:grpSp>
            <p:nvGrpSpPr>
              <p:cNvPr id="50419" name="Group 54"/>
              <p:cNvGrpSpPr>
                <a:grpSpLocks/>
              </p:cNvGrpSpPr>
              <p:nvPr/>
            </p:nvGrpSpPr>
            <p:grpSpPr bwMode="auto">
              <a:xfrm>
                <a:off x="1223" y="2004"/>
                <a:ext cx="93" cy="56"/>
                <a:chOff x="1223" y="2004"/>
                <a:chExt cx="93" cy="56"/>
              </a:xfrm>
            </p:grpSpPr>
            <p:sp>
              <p:nvSpPr>
                <p:cNvPr id="81156" name="Oval 55"/>
                <p:cNvSpPr>
                  <a:spLocks noChangeArrowheads="1"/>
                </p:cNvSpPr>
                <p:nvPr/>
              </p:nvSpPr>
              <p:spPr bwMode="auto">
                <a:xfrm>
                  <a:off x="1255" y="2004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57" name="Oval 56"/>
                <p:cNvSpPr>
                  <a:spLocks noChangeArrowheads="1"/>
                </p:cNvSpPr>
                <p:nvPr/>
              </p:nvSpPr>
              <p:spPr bwMode="auto">
                <a:xfrm>
                  <a:off x="1233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58" name="Oval 57"/>
                <p:cNvSpPr>
                  <a:spLocks noChangeArrowheads="1"/>
                </p:cNvSpPr>
                <p:nvPr/>
              </p:nvSpPr>
              <p:spPr bwMode="auto">
                <a:xfrm>
                  <a:off x="1223" y="2026"/>
                  <a:ext cx="20" cy="16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59" name="Oval 58"/>
                <p:cNvSpPr>
                  <a:spLocks noChangeArrowheads="1"/>
                </p:cNvSpPr>
                <p:nvPr/>
              </p:nvSpPr>
              <p:spPr bwMode="auto">
                <a:xfrm>
                  <a:off x="1227" y="2032"/>
                  <a:ext cx="34" cy="22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60" name="Oval 59"/>
                <p:cNvSpPr>
                  <a:spLocks noChangeArrowheads="1"/>
                </p:cNvSpPr>
                <p:nvPr/>
              </p:nvSpPr>
              <p:spPr bwMode="auto">
                <a:xfrm>
                  <a:off x="1251" y="2036"/>
                  <a:ext cx="52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61" name="Oval 60"/>
                <p:cNvSpPr>
                  <a:spLocks noChangeArrowheads="1"/>
                </p:cNvSpPr>
                <p:nvPr/>
              </p:nvSpPr>
              <p:spPr bwMode="auto">
                <a:xfrm>
                  <a:off x="1281" y="2010"/>
                  <a:ext cx="30" cy="15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62" name="Oval 61"/>
                <p:cNvSpPr>
                  <a:spLocks noChangeArrowheads="1"/>
                </p:cNvSpPr>
                <p:nvPr/>
              </p:nvSpPr>
              <p:spPr bwMode="auto">
                <a:xfrm>
                  <a:off x="1283" y="2022"/>
                  <a:ext cx="33" cy="17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63" name="Oval 62"/>
                <p:cNvSpPr>
                  <a:spLocks noChangeArrowheads="1"/>
                </p:cNvSpPr>
                <p:nvPr/>
              </p:nvSpPr>
              <p:spPr bwMode="auto">
                <a:xfrm>
                  <a:off x="1283" y="2026"/>
                  <a:ext cx="28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64" name="Oval 63"/>
                <p:cNvSpPr>
                  <a:spLocks noChangeArrowheads="1"/>
                </p:cNvSpPr>
                <p:nvPr/>
              </p:nvSpPr>
              <p:spPr bwMode="auto">
                <a:xfrm>
                  <a:off x="1236" y="2018"/>
                  <a:ext cx="64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</p:grpSp>
          <p:grpSp>
            <p:nvGrpSpPr>
              <p:cNvPr id="50420" name="Group 64"/>
              <p:cNvGrpSpPr>
                <a:grpSpLocks/>
              </p:cNvGrpSpPr>
              <p:nvPr/>
            </p:nvGrpSpPr>
            <p:grpSpPr bwMode="auto">
              <a:xfrm>
                <a:off x="1223" y="2004"/>
                <a:ext cx="94" cy="56"/>
                <a:chOff x="1223" y="2004"/>
                <a:chExt cx="94" cy="56"/>
              </a:xfrm>
            </p:grpSpPr>
            <p:sp>
              <p:nvSpPr>
                <p:cNvPr id="50421" name="Arc 65"/>
                <p:cNvSpPr>
                  <a:spLocks/>
                </p:cNvSpPr>
                <p:nvPr/>
              </p:nvSpPr>
              <p:spPr bwMode="auto">
                <a:xfrm>
                  <a:off x="1256" y="2004"/>
                  <a:ext cx="39" cy="12"/>
                </a:xfrm>
                <a:custGeom>
                  <a:avLst/>
                  <a:gdLst>
                    <a:gd name="T0" fmla="*/ 0 w 41085"/>
                    <a:gd name="T1" fmla="*/ 0 h 21600"/>
                    <a:gd name="T2" fmla="*/ 0 w 41085"/>
                    <a:gd name="T3" fmla="*/ 0 h 21600"/>
                    <a:gd name="T4" fmla="*/ 0 w 410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5"/>
                    <a:gd name="T10" fmla="*/ 0 h 21600"/>
                    <a:gd name="T11" fmla="*/ 41085 w 410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5" h="21600" fill="none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</a:path>
                    <a:path w="41085" h="21600" stroke="0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  <a:lnTo>
                        <a:pt x="20836" y="21600"/>
                      </a:lnTo>
                      <a:lnTo>
                        <a:pt x="0" y="15905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22" name="Arc 66"/>
                <p:cNvSpPr>
                  <a:spLocks/>
                </p:cNvSpPr>
                <p:nvPr/>
              </p:nvSpPr>
              <p:spPr bwMode="auto">
                <a:xfrm>
                  <a:off x="1257" y="2005"/>
                  <a:ext cx="37" cy="11"/>
                </a:xfrm>
                <a:custGeom>
                  <a:avLst/>
                  <a:gdLst>
                    <a:gd name="T0" fmla="*/ 0 w 40935"/>
                    <a:gd name="T1" fmla="*/ 0 h 21600"/>
                    <a:gd name="T2" fmla="*/ 0 w 40935"/>
                    <a:gd name="T3" fmla="*/ 0 h 21600"/>
                    <a:gd name="T4" fmla="*/ 0 w 4093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935"/>
                    <a:gd name="T10" fmla="*/ 0 h 21600"/>
                    <a:gd name="T11" fmla="*/ 40935 w 4093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935" h="21600" fill="none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</a:path>
                    <a:path w="40935" h="21600" stroke="0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  <a:lnTo>
                        <a:pt x="20780" y="21600"/>
                      </a:lnTo>
                      <a:lnTo>
                        <a:pt x="-1" y="15705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23" name="Arc 67"/>
                <p:cNvSpPr>
                  <a:spLocks/>
                </p:cNvSpPr>
                <p:nvPr/>
              </p:nvSpPr>
              <p:spPr bwMode="auto">
                <a:xfrm>
                  <a:off x="1233" y="2010"/>
                  <a:ext cx="23" cy="14"/>
                </a:xfrm>
                <a:custGeom>
                  <a:avLst/>
                  <a:gdLst>
                    <a:gd name="T0" fmla="*/ 0 w 33372"/>
                    <a:gd name="T1" fmla="*/ 0 h 26005"/>
                    <a:gd name="T2" fmla="*/ 0 w 33372"/>
                    <a:gd name="T3" fmla="*/ 0 h 26005"/>
                    <a:gd name="T4" fmla="*/ 0 w 33372"/>
                    <a:gd name="T5" fmla="*/ 0 h 26005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6005"/>
                    <a:gd name="T11" fmla="*/ 33372 w 33372"/>
                    <a:gd name="T12" fmla="*/ 26005 h 260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6005" fill="none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6005" stroke="0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lnTo>
                        <a:pt x="453" y="26005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24" name="Arc 68"/>
                <p:cNvSpPr>
                  <a:spLocks/>
                </p:cNvSpPr>
                <p:nvPr/>
              </p:nvSpPr>
              <p:spPr bwMode="auto">
                <a:xfrm>
                  <a:off x="1234" y="2011"/>
                  <a:ext cx="22" cy="13"/>
                </a:xfrm>
                <a:custGeom>
                  <a:avLst/>
                  <a:gdLst>
                    <a:gd name="T0" fmla="*/ 0 w 33223"/>
                    <a:gd name="T1" fmla="*/ 0 h 26082"/>
                    <a:gd name="T2" fmla="*/ 0 w 33223"/>
                    <a:gd name="T3" fmla="*/ 0 h 26082"/>
                    <a:gd name="T4" fmla="*/ 0 w 33223"/>
                    <a:gd name="T5" fmla="*/ 0 h 26082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6082"/>
                    <a:gd name="T11" fmla="*/ 33223 w 33223"/>
                    <a:gd name="T12" fmla="*/ 26082 h 260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6082" fill="none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6082" stroke="0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lnTo>
                        <a:pt x="470" y="260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25" name="Arc 69"/>
                <p:cNvSpPr>
                  <a:spLocks/>
                </p:cNvSpPr>
                <p:nvPr/>
              </p:nvSpPr>
              <p:spPr bwMode="auto">
                <a:xfrm>
                  <a:off x="1229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31799" y="1903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26" name="Arc 70"/>
                <p:cNvSpPr>
                  <a:spLocks/>
                </p:cNvSpPr>
                <p:nvPr/>
              </p:nvSpPr>
              <p:spPr bwMode="auto">
                <a:xfrm>
                  <a:off x="1230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31478" y="1920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27" name="Arc 71"/>
                <p:cNvSpPr>
                  <a:spLocks/>
                </p:cNvSpPr>
                <p:nvPr/>
              </p:nvSpPr>
              <p:spPr bwMode="auto">
                <a:xfrm>
                  <a:off x="1294" y="2010"/>
                  <a:ext cx="19" cy="14"/>
                </a:xfrm>
                <a:custGeom>
                  <a:avLst/>
                  <a:gdLst>
                    <a:gd name="T0" fmla="*/ 0 w 25986"/>
                    <a:gd name="T1" fmla="*/ 0 h 33449"/>
                    <a:gd name="T2" fmla="*/ 0 w 25986"/>
                    <a:gd name="T3" fmla="*/ 0 h 33449"/>
                    <a:gd name="T4" fmla="*/ 0 w 25986"/>
                    <a:gd name="T5" fmla="*/ 0 h 33449"/>
                    <a:gd name="T6" fmla="*/ 0 60000 65536"/>
                    <a:gd name="T7" fmla="*/ 0 60000 65536"/>
                    <a:gd name="T8" fmla="*/ 0 60000 65536"/>
                    <a:gd name="T9" fmla="*/ 0 w 25986"/>
                    <a:gd name="T10" fmla="*/ 0 h 33449"/>
                    <a:gd name="T11" fmla="*/ 25986 w 25986"/>
                    <a:gd name="T12" fmla="*/ 33449 h 334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86" h="33449" fill="none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</a:path>
                    <a:path w="25986" h="33449" stroke="0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  <a:lnTo>
                        <a:pt x="4386" y="21600"/>
                      </a:lnTo>
                      <a:lnTo>
                        <a:pt x="-1" y="44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28" name="Arc 72"/>
                <p:cNvSpPr>
                  <a:spLocks/>
                </p:cNvSpPr>
                <p:nvPr/>
              </p:nvSpPr>
              <p:spPr bwMode="auto">
                <a:xfrm>
                  <a:off x="1294" y="2011"/>
                  <a:ext cx="17" cy="13"/>
                </a:xfrm>
                <a:custGeom>
                  <a:avLst/>
                  <a:gdLst>
                    <a:gd name="T0" fmla="*/ 0 w 25776"/>
                    <a:gd name="T1" fmla="*/ 0 h 33873"/>
                    <a:gd name="T2" fmla="*/ 0 w 25776"/>
                    <a:gd name="T3" fmla="*/ 0 h 33873"/>
                    <a:gd name="T4" fmla="*/ 0 w 25776"/>
                    <a:gd name="T5" fmla="*/ 0 h 33873"/>
                    <a:gd name="T6" fmla="*/ 0 60000 65536"/>
                    <a:gd name="T7" fmla="*/ 0 60000 65536"/>
                    <a:gd name="T8" fmla="*/ 0 60000 65536"/>
                    <a:gd name="T9" fmla="*/ 0 w 25776"/>
                    <a:gd name="T10" fmla="*/ 0 h 33873"/>
                    <a:gd name="T11" fmla="*/ 25776 w 25776"/>
                    <a:gd name="T12" fmla="*/ 33873 h 338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776" h="33873" fill="none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</a:path>
                    <a:path w="25776" h="33873" stroke="0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  <a:lnTo>
                        <a:pt x="4176" y="21600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29" name="Arc 73"/>
                <p:cNvSpPr>
                  <a:spLocks/>
                </p:cNvSpPr>
                <p:nvPr/>
              </p:nvSpPr>
              <p:spPr bwMode="auto">
                <a:xfrm>
                  <a:off x="1300" y="2024"/>
                  <a:ext cx="17" cy="14"/>
                </a:xfrm>
                <a:custGeom>
                  <a:avLst/>
                  <a:gdLst>
                    <a:gd name="T0" fmla="*/ 0 w 21600"/>
                    <a:gd name="T1" fmla="*/ 0 h 30094"/>
                    <a:gd name="T2" fmla="*/ 0 w 21600"/>
                    <a:gd name="T3" fmla="*/ 0 h 30094"/>
                    <a:gd name="T4" fmla="*/ 0 w 21600"/>
                    <a:gd name="T5" fmla="*/ 0 h 3009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094"/>
                    <a:gd name="T11" fmla="*/ 21600 w 21600"/>
                    <a:gd name="T12" fmla="*/ 30094 h 300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094" fill="none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</a:path>
                    <a:path w="21600" h="30094" stroke="0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  <a:lnTo>
                        <a:pt x="0" y="17217"/>
                      </a:lnTo>
                      <a:lnTo>
                        <a:pt x="13043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30" name="Arc 74"/>
                <p:cNvSpPr>
                  <a:spLocks/>
                </p:cNvSpPr>
                <p:nvPr/>
              </p:nvSpPr>
              <p:spPr bwMode="auto">
                <a:xfrm>
                  <a:off x="1300" y="2025"/>
                  <a:ext cx="16" cy="13"/>
                </a:xfrm>
                <a:custGeom>
                  <a:avLst/>
                  <a:gdLst>
                    <a:gd name="T0" fmla="*/ 0 w 21600"/>
                    <a:gd name="T1" fmla="*/ 0 h 30713"/>
                    <a:gd name="T2" fmla="*/ 0 w 21600"/>
                    <a:gd name="T3" fmla="*/ 0 h 30713"/>
                    <a:gd name="T4" fmla="*/ 0 w 21600"/>
                    <a:gd name="T5" fmla="*/ 0 h 307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713"/>
                    <a:gd name="T11" fmla="*/ 21600 w 21600"/>
                    <a:gd name="T12" fmla="*/ 30713 h 307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713" fill="none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</a:path>
                    <a:path w="21600" h="30713" stroke="0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  <a:lnTo>
                        <a:pt x="0" y="17481"/>
                      </a:lnTo>
                      <a:lnTo>
                        <a:pt x="1268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31" name="Arc 75"/>
                <p:cNvSpPr>
                  <a:spLocks/>
                </p:cNvSpPr>
                <p:nvPr/>
              </p:nvSpPr>
              <p:spPr bwMode="auto">
                <a:xfrm>
                  <a:off x="1294" y="2037"/>
                  <a:ext cx="20" cy="19"/>
                </a:xfrm>
                <a:custGeom>
                  <a:avLst/>
                  <a:gdLst>
                    <a:gd name="T0" fmla="*/ 0 w 28231"/>
                    <a:gd name="T1" fmla="*/ 0 h 27833"/>
                    <a:gd name="T2" fmla="*/ 0 w 28231"/>
                    <a:gd name="T3" fmla="*/ 0 h 27833"/>
                    <a:gd name="T4" fmla="*/ 0 w 28231"/>
                    <a:gd name="T5" fmla="*/ 0 h 27833"/>
                    <a:gd name="T6" fmla="*/ 0 60000 65536"/>
                    <a:gd name="T7" fmla="*/ 0 60000 65536"/>
                    <a:gd name="T8" fmla="*/ 0 60000 65536"/>
                    <a:gd name="T9" fmla="*/ 0 w 28231"/>
                    <a:gd name="T10" fmla="*/ 0 h 27833"/>
                    <a:gd name="T11" fmla="*/ 28231 w 28231"/>
                    <a:gd name="T12" fmla="*/ 27833 h 278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31" h="27833" fill="none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</a:path>
                    <a:path w="28231" h="27833" stroke="0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  <a:lnTo>
                        <a:pt x="6631" y="6233"/>
                      </a:lnTo>
                      <a:lnTo>
                        <a:pt x="27312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32" name="Arc 76"/>
                <p:cNvSpPr>
                  <a:spLocks/>
                </p:cNvSpPr>
                <p:nvPr/>
              </p:nvSpPr>
              <p:spPr bwMode="auto">
                <a:xfrm>
                  <a:off x="1295" y="2037"/>
                  <a:ext cx="19" cy="18"/>
                </a:xfrm>
                <a:custGeom>
                  <a:avLst/>
                  <a:gdLst>
                    <a:gd name="T0" fmla="*/ 0 w 28217"/>
                    <a:gd name="T1" fmla="*/ 0 h 27846"/>
                    <a:gd name="T2" fmla="*/ 0 w 28217"/>
                    <a:gd name="T3" fmla="*/ 0 h 27846"/>
                    <a:gd name="T4" fmla="*/ 0 w 28217"/>
                    <a:gd name="T5" fmla="*/ 0 h 27846"/>
                    <a:gd name="T6" fmla="*/ 0 60000 65536"/>
                    <a:gd name="T7" fmla="*/ 0 60000 65536"/>
                    <a:gd name="T8" fmla="*/ 0 60000 65536"/>
                    <a:gd name="T9" fmla="*/ 0 w 28217"/>
                    <a:gd name="T10" fmla="*/ 0 h 27846"/>
                    <a:gd name="T11" fmla="*/ 28217 w 28217"/>
                    <a:gd name="T12" fmla="*/ 27846 h 278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17" h="27846" fill="none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</a:path>
                    <a:path w="28217" h="27846" stroke="0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  <a:lnTo>
                        <a:pt x="6617" y="6246"/>
                      </a:lnTo>
                      <a:lnTo>
                        <a:pt x="27294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33" name="Arc 77"/>
                <p:cNvSpPr>
                  <a:spLocks/>
                </p:cNvSpPr>
                <p:nvPr/>
              </p:nvSpPr>
              <p:spPr bwMode="auto">
                <a:xfrm>
                  <a:off x="1223" y="2024"/>
                  <a:ext cx="10" cy="17"/>
                </a:xfrm>
                <a:custGeom>
                  <a:avLst/>
                  <a:gdLst>
                    <a:gd name="T0" fmla="*/ 0 w 21600"/>
                    <a:gd name="T1" fmla="*/ 0 h 41436"/>
                    <a:gd name="T2" fmla="*/ 0 w 21600"/>
                    <a:gd name="T3" fmla="*/ 0 h 41436"/>
                    <a:gd name="T4" fmla="*/ 0 w 21600"/>
                    <a:gd name="T5" fmla="*/ 0 h 414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36"/>
                    <a:gd name="T11" fmla="*/ 21600 w 21600"/>
                    <a:gd name="T12" fmla="*/ 41436 h 414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36" fill="none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</a:path>
                    <a:path w="21600" h="41436" stroke="0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  <a:lnTo>
                        <a:pt x="21600" y="21582"/>
                      </a:lnTo>
                      <a:lnTo>
                        <a:pt x="13091" y="41435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34" name="Arc 78"/>
                <p:cNvSpPr>
                  <a:spLocks/>
                </p:cNvSpPr>
                <p:nvPr/>
              </p:nvSpPr>
              <p:spPr bwMode="auto">
                <a:xfrm>
                  <a:off x="1224" y="2025"/>
                  <a:ext cx="9" cy="15"/>
                </a:xfrm>
                <a:custGeom>
                  <a:avLst/>
                  <a:gdLst>
                    <a:gd name="T0" fmla="*/ 0 w 21600"/>
                    <a:gd name="T1" fmla="*/ 0 h 41473"/>
                    <a:gd name="T2" fmla="*/ 0 w 21600"/>
                    <a:gd name="T3" fmla="*/ 0 h 41473"/>
                    <a:gd name="T4" fmla="*/ 0 w 21600"/>
                    <a:gd name="T5" fmla="*/ 0 h 414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3"/>
                    <a:gd name="T11" fmla="*/ 21600 w 21600"/>
                    <a:gd name="T12" fmla="*/ 41473 h 414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3" fill="none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</a:path>
                    <a:path w="21600" h="41473" stroke="0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  <a:lnTo>
                        <a:pt x="21600" y="21582"/>
                      </a:lnTo>
                      <a:lnTo>
                        <a:pt x="13179" y="4147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35" name="Arc 79"/>
                <p:cNvSpPr>
                  <a:spLocks/>
                </p:cNvSpPr>
                <p:nvPr/>
              </p:nvSpPr>
              <p:spPr bwMode="auto">
                <a:xfrm>
                  <a:off x="1252" y="2048"/>
                  <a:ext cx="42" cy="12"/>
                </a:xfrm>
                <a:custGeom>
                  <a:avLst/>
                  <a:gdLst>
                    <a:gd name="T0" fmla="*/ 0 w 38844"/>
                    <a:gd name="T1" fmla="*/ 0 h 21600"/>
                    <a:gd name="T2" fmla="*/ 0 w 38844"/>
                    <a:gd name="T3" fmla="*/ 0 h 21600"/>
                    <a:gd name="T4" fmla="*/ 0 w 388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44"/>
                    <a:gd name="T10" fmla="*/ 0 h 21600"/>
                    <a:gd name="T11" fmla="*/ 38844 w 388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44" h="21600" fill="none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</a:path>
                    <a:path w="38844" h="21600" stroke="0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  <a:lnTo>
                        <a:pt x="21027" y="0"/>
                      </a:lnTo>
                      <a:lnTo>
                        <a:pt x="38843" y="1221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36" name="Arc 80"/>
                <p:cNvSpPr>
                  <a:spLocks/>
                </p:cNvSpPr>
                <p:nvPr/>
              </p:nvSpPr>
              <p:spPr bwMode="auto">
                <a:xfrm>
                  <a:off x="1253" y="2048"/>
                  <a:ext cx="40" cy="11"/>
                </a:xfrm>
                <a:custGeom>
                  <a:avLst/>
                  <a:gdLst>
                    <a:gd name="T0" fmla="*/ 0 w 38540"/>
                    <a:gd name="T1" fmla="*/ 0 h 21600"/>
                    <a:gd name="T2" fmla="*/ 0 w 38540"/>
                    <a:gd name="T3" fmla="*/ 0 h 21600"/>
                    <a:gd name="T4" fmla="*/ 0 w 3854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540"/>
                    <a:gd name="T10" fmla="*/ 0 h 21600"/>
                    <a:gd name="T11" fmla="*/ 38540 w 3854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540" h="21600" fill="none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</a:path>
                    <a:path w="38540" h="21600" stroke="0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  <a:lnTo>
                        <a:pt x="20977" y="0"/>
                      </a:lnTo>
                      <a:lnTo>
                        <a:pt x="38539" y="1257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0321" name="Group 81"/>
            <p:cNvGrpSpPr>
              <a:grpSpLocks/>
            </p:cNvGrpSpPr>
            <p:nvPr/>
          </p:nvGrpSpPr>
          <p:grpSpPr bwMode="auto">
            <a:xfrm>
              <a:off x="1709" y="533"/>
              <a:ext cx="169" cy="168"/>
              <a:chOff x="961" y="2167"/>
              <a:chExt cx="169" cy="168"/>
            </a:xfrm>
          </p:grpSpPr>
          <p:sp>
            <p:nvSpPr>
              <p:cNvPr id="50399" name="Freeform 82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00" name="Freeform 83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20" name="Rectangle 84"/>
              <p:cNvSpPr>
                <a:spLocks noChangeArrowheads="1"/>
              </p:cNvSpPr>
              <p:nvPr/>
            </p:nvSpPr>
            <p:spPr bwMode="auto">
              <a:xfrm>
                <a:off x="985" y="2290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121" name="Rectangle 85"/>
              <p:cNvSpPr>
                <a:spLocks noChangeArrowheads="1"/>
              </p:cNvSpPr>
              <p:nvPr/>
            </p:nvSpPr>
            <p:spPr bwMode="auto">
              <a:xfrm>
                <a:off x="986" y="2290"/>
                <a:ext cx="127" cy="1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50403" name="Freeform 86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04" name="Freeform 87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05" name="Freeform 88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06" name="Freeform 89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07" name="Freeform 90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08" name="Freeform 91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28" name="Rectangle 92"/>
              <p:cNvSpPr>
                <a:spLocks noChangeArrowheads="1"/>
              </p:cNvSpPr>
              <p:nvPr/>
            </p:nvSpPr>
            <p:spPr bwMode="auto">
              <a:xfrm>
                <a:off x="991" y="2185"/>
                <a:ext cx="126" cy="95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129" name="Rectangle 93"/>
              <p:cNvSpPr>
                <a:spLocks noChangeArrowheads="1"/>
              </p:cNvSpPr>
              <p:nvPr/>
            </p:nvSpPr>
            <p:spPr bwMode="auto">
              <a:xfrm>
                <a:off x="1001" y="2197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50411" name="Freeform 94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12" name="Freeform 95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13" name="Freeform 96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14" name="Freeform 97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15" name="Freeform 98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16" name="Freeform 99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36" name="Rectangle 100"/>
              <p:cNvSpPr>
                <a:spLocks noChangeArrowheads="1"/>
              </p:cNvSpPr>
              <p:nvPr/>
            </p:nvSpPr>
            <p:spPr bwMode="auto">
              <a:xfrm>
                <a:off x="964" y="2329"/>
                <a:ext cx="136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137" name="Rectangle 101"/>
              <p:cNvSpPr>
                <a:spLocks noChangeArrowheads="1"/>
              </p:cNvSpPr>
              <p:nvPr/>
            </p:nvSpPr>
            <p:spPr bwMode="auto">
              <a:xfrm>
                <a:off x="965" y="2330"/>
                <a:ext cx="134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</p:grpSp>
        <p:grpSp>
          <p:nvGrpSpPr>
            <p:cNvPr id="50322" name="Group 102"/>
            <p:cNvGrpSpPr>
              <a:grpSpLocks/>
            </p:cNvGrpSpPr>
            <p:nvPr/>
          </p:nvGrpSpPr>
          <p:grpSpPr bwMode="auto">
            <a:xfrm>
              <a:off x="1753" y="571"/>
              <a:ext cx="93" cy="56"/>
              <a:chOff x="1005" y="2205"/>
              <a:chExt cx="93" cy="56"/>
            </a:xfrm>
          </p:grpSpPr>
          <p:grpSp>
            <p:nvGrpSpPr>
              <p:cNvPr id="50372" name="Group 103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81109" name="Oval 104"/>
                <p:cNvSpPr>
                  <a:spLocks noChangeArrowheads="1"/>
                </p:cNvSpPr>
                <p:nvPr/>
              </p:nvSpPr>
              <p:spPr bwMode="auto">
                <a:xfrm>
                  <a:off x="1037" y="2205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10" name="Oval 105"/>
                <p:cNvSpPr>
                  <a:spLocks noChangeArrowheads="1"/>
                </p:cNvSpPr>
                <p:nvPr/>
              </p:nvSpPr>
              <p:spPr bwMode="auto">
                <a:xfrm>
                  <a:off x="1018" y="2211"/>
                  <a:ext cx="28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11" name="Oval 106"/>
                <p:cNvSpPr>
                  <a:spLocks noChangeArrowheads="1"/>
                </p:cNvSpPr>
                <p:nvPr/>
              </p:nvSpPr>
              <p:spPr bwMode="auto">
                <a:xfrm>
                  <a:off x="1005" y="2225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12" name="Oval 107"/>
                <p:cNvSpPr>
                  <a:spLocks noChangeArrowheads="1"/>
                </p:cNvSpPr>
                <p:nvPr/>
              </p:nvSpPr>
              <p:spPr bwMode="auto">
                <a:xfrm>
                  <a:off x="1011" y="2234"/>
                  <a:ext cx="33" cy="19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13" name="Oval 108"/>
                <p:cNvSpPr>
                  <a:spLocks noChangeArrowheads="1"/>
                </p:cNvSpPr>
                <p:nvPr/>
              </p:nvSpPr>
              <p:spPr bwMode="auto">
                <a:xfrm>
                  <a:off x="1035" y="2237"/>
                  <a:ext cx="47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14" name="Oval 109"/>
                <p:cNvSpPr>
                  <a:spLocks noChangeArrowheads="1"/>
                </p:cNvSpPr>
                <p:nvPr/>
              </p:nvSpPr>
              <p:spPr bwMode="auto">
                <a:xfrm>
                  <a:off x="1064" y="2211"/>
                  <a:ext cx="29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15" name="Oval 110"/>
                <p:cNvSpPr>
                  <a:spLocks noChangeArrowheads="1"/>
                </p:cNvSpPr>
                <p:nvPr/>
              </p:nvSpPr>
              <p:spPr bwMode="auto">
                <a:xfrm>
                  <a:off x="1068" y="2223"/>
                  <a:ext cx="27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16" name="Oval 111"/>
                <p:cNvSpPr>
                  <a:spLocks noChangeArrowheads="1"/>
                </p:cNvSpPr>
                <p:nvPr/>
              </p:nvSpPr>
              <p:spPr bwMode="auto">
                <a:xfrm>
                  <a:off x="1066" y="2227"/>
                  <a:ext cx="27" cy="2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117" name="Oval 112"/>
                <p:cNvSpPr>
                  <a:spLocks noChangeArrowheads="1"/>
                </p:cNvSpPr>
                <p:nvPr/>
              </p:nvSpPr>
              <p:spPr bwMode="auto">
                <a:xfrm>
                  <a:off x="1021" y="2219"/>
                  <a:ext cx="61" cy="27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</p:grpSp>
          <p:grpSp>
            <p:nvGrpSpPr>
              <p:cNvPr id="50373" name="Group 113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50374" name="Arc 114"/>
                <p:cNvSpPr>
                  <a:spLocks/>
                </p:cNvSpPr>
                <p:nvPr/>
              </p:nvSpPr>
              <p:spPr bwMode="auto">
                <a:xfrm>
                  <a:off x="1039" y="2205"/>
                  <a:ext cx="38" cy="12"/>
                </a:xfrm>
                <a:custGeom>
                  <a:avLst/>
                  <a:gdLst>
                    <a:gd name="T0" fmla="*/ 0 w 40079"/>
                    <a:gd name="T1" fmla="*/ 0 h 21600"/>
                    <a:gd name="T2" fmla="*/ 0 w 40079"/>
                    <a:gd name="T3" fmla="*/ 0 h 21600"/>
                    <a:gd name="T4" fmla="*/ 0 w 400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079"/>
                    <a:gd name="T10" fmla="*/ 0 h 21600"/>
                    <a:gd name="T11" fmla="*/ 40079 w 400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079" h="21600" fill="none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</a:path>
                    <a:path w="40079" h="21600" stroke="0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  <a:lnTo>
                        <a:pt x="20350" y="21600"/>
                      </a:lnTo>
                      <a:lnTo>
                        <a:pt x="0" y="1435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75" name="Arc 115"/>
                <p:cNvSpPr>
                  <a:spLocks/>
                </p:cNvSpPr>
                <p:nvPr/>
              </p:nvSpPr>
              <p:spPr bwMode="auto">
                <a:xfrm>
                  <a:off x="1040" y="2206"/>
                  <a:ext cx="36" cy="11"/>
                </a:xfrm>
                <a:custGeom>
                  <a:avLst/>
                  <a:gdLst>
                    <a:gd name="T0" fmla="*/ 0 w 39867"/>
                    <a:gd name="T1" fmla="*/ 0 h 21600"/>
                    <a:gd name="T2" fmla="*/ 0 w 39867"/>
                    <a:gd name="T3" fmla="*/ 0 h 21600"/>
                    <a:gd name="T4" fmla="*/ 0 w 398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867"/>
                    <a:gd name="T10" fmla="*/ 0 h 21600"/>
                    <a:gd name="T11" fmla="*/ 39867 w 398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867" h="21600" fill="none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</a:path>
                    <a:path w="39867" h="21600" stroke="0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  <a:lnTo>
                        <a:pt x="20262" y="21600"/>
                      </a:lnTo>
                      <a:lnTo>
                        <a:pt x="-1" y="14116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76" name="Arc 116"/>
                <p:cNvSpPr>
                  <a:spLocks/>
                </p:cNvSpPr>
                <p:nvPr/>
              </p:nvSpPr>
              <p:spPr bwMode="auto">
                <a:xfrm>
                  <a:off x="1015" y="2211"/>
                  <a:ext cx="23" cy="14"/>
                </a:xfrm>
                <a:custGeom>
                  <a:avLst/>
                  <a:gdLst>
                    <a:gd name="T0" fmla="*/ 0 w 31958"/>
                    <a:gd name="T1" fmla="*/ 0 h 25972"/>
                    <a:gd name="T2" fmla="*/ 0 w 31958"/>
                    <a:gd name="T3" fmla="*/ 0 h 25972"/>
                    <a:gd name="T4" fmla="*/ 0 w 31958"/>
                    <a:gd name="T5" fmla="*/ 0 h 25972"/>
                    <a:gd name="T6" fmla="*/ 0 60000 65536"/>
                    <a:gd name="T7" fmla="*/ 0 60000 65536"/>
                    <a:gd name="T8" fmla="*/ 0 60000 65536"/>
                    <a:gd name="T9" fmla="*/ 0 w 31958"/>
                    <a:gd name="T10" fmla="*/ 0 h 25972"/>
                    <a:gd name="T11" fmla="*/ 31958 w 31958"/>
                    <a:gd name="T12" fmla="*/ 25972 h 259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958" h="25972" fill="none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</a:path>
                    <a:path w="31958" h="25972" stroke="0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  <a:lnTo>
                        <a:pt x="21600" y="21600"/>
                      </a:lnTo>
                      <a:lnTo>
                        <a:pt x="447" y="2597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77" name="Arc 117"/>
                <p:cNvSpPr>
                  <a:spLocks/>
                </p:cNvSpPr>
                <p:nvPr/>
              </p:nvSpPr>
              <p:spPr bwMode="auto">
                <a:xfrm>
                  <a:off x="1016" y="2212"/>
                  <a:ext cx="21" cy="13"/>
                </a:xfrm>
                <a:custGeom>
                  <a:avLst/>
                  <a:gdLst>
                    <a:gd name="T0" fmla="*/ 0 w 31797"/>
                    <a:gd name="T1" fmla="*/ 0 h 26058"/>
                    <a:gd name="T2" fmla="*/ 0 w 31797"/>
                    <a:gd name="T3" fmla="*/ 0 h 26058"/>
                    <a:gd name="T4" fmla="*/ 0 w 31797"/>
                    <a:gd name="T5" fmla="*/ 0 h 26058"/>
                    <a:gd name="T6" fmla="*/ 0 60000 65536"/>
                    <a:gd name="T7" fmla="*/ 0 60000 65536"/>
                    <a:gd name="T8" fmla="*/ 0 60000 65536"/>
                    <a:gd name="T9" fmla="*/ 0 w 31797"/>
                    <a:gd name="T10" fmla="*/ 0 h 26058"/>
                    <a:gd name="T11" fmla="*/ 31797 w 31797"/>
                    <a:gd name="T12" fmla="*/ 26058 h 260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97" h="26058" fill="none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</a:path>
                    <a:path w="31797" h="26058" stroke="0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  <a:lnTo>
                        <a:pt x="21600" y="21600"/>
                      </a:lnTo>
                      <a:lnTo>
                        <a:pt x="465" y="2605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78" name="Arc 118"/>
                <p:cNvSpPr>
                  <a:spLocks/>
                </p:cNvSpPr>
                <p:nvPr/>
              </p:nvSpPr>
              <p:spPr bwMode="auto">
                <a:xfrm>
                  <a:off x="1011" y="2242"/>
                  <a:ext cx="24" cy="11"/>
                </a:xfrm>
                <a:custGeom>
                  <a:avLst/>
                  <a:gdLst>
                    <a:gd name="T0" fmla="*/ 0 w 32394"/>
                    <a:gd name="T1" fmla="*/ 0 h 22980"/>
                    <a:gd name="T2" fmla="*/ 0 w 32394"/>
                    <a:gd name="T3" fmla="*/ 0 h 22980"/>
                    <a:gd name="T4" fmla="*/ 0 w 32394"/>
                    <a:gd name="T5" fmla="*/ 0 h 22980"/>
                    <a:gd name="T6" fmla="*/ 0 60000 65536"/>
                    <a:gd name="T7" fmla="*/ 0 60000 65536"/>
                    <a:gd name="T8" fmla="*/ 0 60000 65536"/>
                    <a:gd name="T9" fmla="*/ 0 w 32394"/>
                    <a:gd name="T10" fmla="*/ 0 h 22980"/>
                    <a:gd name="T11" fmla="*/ 32394 w 32394"/>
                    <a:gd name="T12" fmla="*/ 22980 h 229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4" h="22980" fill="none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</a:path>
                    <a:path w="32394" h="22980" stroke="0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  <a:lnTo>
                        <a:pt x="21600" y="1380"/>
                      </a:lnTo>
                      <a:lnTo>
                        <a:pt x="32393" y="2008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79" name="Arc 119"/>
                <p:cNvSpPr>
                  <a:spLocks/>
                </p:cNvSpPr>
                <p:nvPr/>
              </p:nvSpPr>
              <p:spPr bwMode="auto">
                <a:xfrm>
                  <a:off x="1012" y="2242"/>
                  <a:ext cx="22" cy="10"/>
                </a:xfrm>
                <a:custGeom>
                  <a:avLst/>
                  <a:gdLst>
                    <a:gd name="T0" fmla="*/ 0 w 32065"/>
                    <a:gd name="T1" fmla="*/ 0 h 23037"/>
                    <a:gd name="T2" fmla="*/ 0 w 32065"/>
                    <a:gd name="T3" fmla="*/ 0 h 23037"/>
                    <a:gd name="T4" fmla="*/ 0 w 32065"/>
                    <a:gd name="T5" fmla="*/ 0 h 23037"/>
                    <a:gd name="T6" fmla="*/ 0 60000 65536"/>
                    <a:gd name="T7" fmla="*/ 0 60000 65536"/>
                    <a:gd name="T8" fmla="*/ 0 60000 65536"/>
                    <a:gd name="T9" fmla="*/ 0 w 32065"/>
                    <a:gd name="T10" fmla="*/ 0 h 23037"/>
                    <a:gd name="T11" fmla="*/ 32065 w 32065"/>
                    <a:gd name="T12" fmla="*/ 23037 h 230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65" h="23037" fill="none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</a:path>
                    <a:path w="32065" h="23037" stroke="0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  <a:lnTo>
                        <a:pt x="21600" y="1437"/>
                      </a:lnTo>
                      <a:lnTo>
                        <a:pt x="32065" y="2033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80" name="Arc 120"/>
                <p:cNvSpPr>
                  <a:spLocks/>
                </p:cNvSpPr>
                <p:nvPr/>
              </p:nvSpPr>
              <p:spPr bwMode="auto">
                <a:xfrm>
                  <a:off x="1076" y="2211"/>
                  <a:ext cx="18" cy="13"/>
                </a:xfrm>
                <a:custGeom>
                  <a:avLst/>
                  <a:gdLst>
                    <a:gd name="T0" fmla="*/ 0 w 25836"/>
                    <a:gd name="T1" fmla="*/ 0 h 32090"/>
                    <a:gd name="T2" fmla="*/ 0 w 25836"/>
                    <a:gd name="T3" fmla="*/ 0 h 32090"/>
                    <a:gd name="T4" fmla="*/ 0 w 25836"/>
                    <a:gd name="T5" fmla="*/ 0 h 32090"/>
                    <a:gd name="T6" fmla="*/ 0 60000 65536"/>
                    <a:gd name="T7" fmla="*/ 0 60000 65536"/>
                    <a:gd name="T8" fmla="*/ 0 60000 65536"/>
                    <a:gd name="T9" fmla="*/ 0 w 25836"/>
                    <a:gd name="T10" fmla="*/ 0 h 32090"/>
                    <a:gd name="T11" fmla="*/ 25836 w 25836"/>
                    <a:gd name="T12" fmla="*/ 32090 h 320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836" h="32090" fill="none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</a:path>
                    <a:path w="25836" h="32090" stroke="0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  <a:lnTo>
                        <a:pt x="4236" y="21600"/>
                      </a:lnTo>
                      <a:lnTo>
                        <a:pt x="0" y="41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81" name="Arc 121"/>
                <p:cNvSpPr>
                  <a:spLocks/>
                </p:cNvSpPr>
                <p:nvPr/>
              </p:nvSpPr>
              <p:spPr bwMode="auto">
                <a:xfrm>
                  <a:off x="1076" y="2212"/>
                  <a:ext cx="17" cy="12"/>
                </a:xfrm>
                <a:custGeom>
                  <a:avLst/>
                  <a:gdLst>
                    <a:gd name="T0" fmla="*/ 0 w 25642"/>
                    <a:gd name="T1" fmla="*/ 0 h 32484"/>
                    <a:gd name="T2" fmla="*/ 0 w 25642"/>
                    <a:gd name="T3" fmla="*/ 0 h 32484"/>
                    <a:gd name="T4" fmla="*/ 0 w 25642"/>
                    <a:gd name="T5" fmla="*/ 0 h 32484"/>
                    <a:gd name="T6" fmla="*/ 0 60000 65536"/>
                    <a:gd name="T7" fmla="*/ 0 60000 65536"/>
                    <a:gd name="T8" fmla="*/ 0 60000 65536"/>
                    <a:gd name="T9" fmla="*/ 0 w 25642"/>
                    <a:gd name="T10" fmla="*/ 0 h 32484"/>
                    <a:gd name="T11" fmla="*/ 25642 w 25642"/>
                    <a:gd name="T12" fmla="*/ 32484 h 324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42" h="32484" fill="none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</a:path>
                    <a:path w="25642" h="32484" stroke="0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  <a:lnTo>
                        <a:pt x="4042" y="21600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82" name="Arc 122"/>
                <p:cNvSpPr>
                  <a:spLocks/>
                </p:cNvSpPr>
                <p:nvPr/>
              </p:nvSpPr>
              <p:spPr bwMode="auto">
                <a:xfrm>
                  <a:off x="1082" y="2225"/>
                  <a:ext cx="16" cy="13"/>
                </a:xfrm>
                <a:custGeom>
                  <a:avLst/>
                  <a:gdLst>
                    <a:gd name="T0" fmla="*/ 0 w 21600"/>
                    <a:gd name="T1" fmla="*/ 0 h 28665"/>
                    <a:gd name="T2" fmla="*/ 0 w 21600"/>
                    <a:gd name="T3" fmla="*/ 0 h 28665"/>
                    <a:gd name="T4" fmla="*/ 0 w 21600"/>
                    <a:gd name="T5" fmla="*/ 0 h 286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665"/>
                    <a:gd name="T11" fmla="*/ 21600 w 21600"/>
                    <a:gd name="T12" fmla="*/ 28665 h 286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665" fill="none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</a:path>
                    <a:path w="21600" h="28665" stroke="0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  <a:lnTo>
                        <a:pt x="0" y="17021"/>
                      </a:lnTo>
                      <a:lnTo>
                        <a:pt x="13298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83" name="Arc 123"/>
                <p:cNvSpPr>
                  <a:spLocks/>
                </p:cNvSpPr>
                <p:nvPr/>
              </p:nvSpPr>
              <p:spPr bwMode="auto">
                <a:xfrm>
                  <a:off x="1082" y="2226"/>
                  <a:ext cx="15" cy="12"/>
                </a:xfrm>
                <a:custGeom>
                  <a:avLst/>
                  <a:gdLst>
                    <a:gd name="T0" fmla="*/ 0 w 21600"/>
                    <a:gd name="T1" fmla="*/ 0 h 29262"/>
                    <a:gd name="T2" fmla="*/ 0 w 21600"/>
                    <a:gd name="T3" fmla="*/ 0 h 29262"/>
                    <a:gd name="T4" fmla="*/ 0 w 21600"/>
                    <a:gd name="T5" fmla="*/ 0 h 2926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262"/>
                    <a:gd name="T11" fmla="*/ 21600 w 21600"/>
                    <a:gd name="T12" fmla="*/ 29262 h 292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262" fill="none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</a:path>
                    <a:path w="21600" h="29262" stroke="0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  <a:lnTo>
                        <a:pt x="0" y="17280"/>
                      </a:lnTo>
                      <a:lnTo>
                        <a:pt x="12959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84" name="Arc 124"/>
                <p:cNvSpPr>
                  <a:spLocks/>
                </p:cNvSpPr>
                <p:nvPr/>
              </p:nvSpPr>
              <p:spPr bwMode="auto">
                <a:xfrm>
                  <a:off x="1076" y="2237"/>
                  <a:ext cx="20" cy="20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lnTo>
                        <a:pt x="2758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85" name="Arc 125"/>
                <p:cNvSpPr>
                  <a:spLocks/>
                </p:cNvSpPr>
                <p:nvPr/>
              </p:nvSpPr>
              <p:spPr bwMode="auto">
                <a:xfrm>
                  <a:off x="1076" y="2238"/>
                  <a:ext cx="19" cy="18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lnTo>
                        <a:pt x="2758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86" name="Arc 126"/>
                <p:cNvSpPr>
                  <a:spLocks/>
                </p:cNvSpPr>
                <p:nvPr/>
              </p:nvSpPr>
              <p:spPr bwMode="auto">
                <a:xfrm>
                  <a:off x="1005" y="2225"/>
                  <a:ext cx="10" cy="17"/>
                </a:xfrm>
                <a:custGeom>
                  <a:avLst/>
                  <a:gdLst>
                    <a:gd name="T0" fmla="*/ 0 w 21600"/>
                    <a:gd name="T1" fmla="*/ 0 h 41281"/>
                    <a:gd name="T2" fmla="*/ 0 w 21600"/>
                    <a:gd name="T3" fmla="*/ 0 h 41281"/>
                    <a:gd name="T4" fmla="*/ 0 w 21600"/>
                    <a:gd name="T5" fmla="*/ 0 h 4128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81"/>
                    <a:gd name="T11" fmla="*/ 21600 w 21600"/>
                    <a:gd name="T12" fmla="*/ 41281 h 412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81" fill="none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</a:path>
                    <a:path w="21600" h="41281" stroke="0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  <a:lnTo>
                        <a:pt x="21600" y="21583"/>
                      </a:lnTo>
                      <a:lnTo>
                        <a:pt x="12736" y="412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87" name="Arc 127"/>
                <p:cNvSpPr>
                  <a:spLocks/>
                </p:cNvSpPr>
                <p:nvPr/>
              </p:nvSpPr>
              <p:spPr bwMode="auto">
                <a:xfrm>
                  <a:off x="1006" y="2226"/>
                  <a:ext cx="9" cy="15"/>
                </a:xfrm>
                <a:custGeom>
                  <a:avLst/>
                  <a:gdLst>
                    <a:gd name="T0" fmla="*/ 0 w 21600"/>
                    <a:gd name="T1" fmla="*/ 0 h 41322"/>
                    <a:gd name="T2" fmla="*/ 0 w 21600"/>
                    <a:gd name="T3" fmla="*/ 0 h 41322"/>
                    <a:gd name="T4" fmla="*/ 0 w 21600"/>
                    <a:gd name="T5" fmla="*/ 0 h 413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22"/>
                    <a:gd name="T11" fmla="*/ 21600 w 21600"/>
                    <a:gd name="T12" fmla="*/ 41322 h 41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22" fill="none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</a:path>
                    <a:path w="21600" h="41322" stroke="0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  <a:lnTo>
                        <a:pt x="21600" y="21584"/>
                      </a:lnTo>
                      <a:lnTo>
                        <a:pt x="12826" y="4132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88" name="Arc 128"/>
                <p:cNvSpPr>
                  <a:spLocks/>
                </p:cNvSpPr>
                <p:nvPr/>
              </p:nvSpPr>
              <p:spPr bwMode="auto">
                <a:xfrm>
                  <a:off x="1034" y="2249"/>
                  <a:ext cx="43" cy="12"/>
                </a:xfrm>
                <a:custGeom>
                  <a:avLst/>
                  <a:gdLst>
                    <a:gd name="T0" fmla="*/ 0 w 39157"/>
                    <a:gd name="T1" fmla="*/ 0 h 21600"/>
                    <a:gd name="T2" fmla="*/ 0 w 39157"/>
                    <a:gd name="T3" fmla="*/ 0 h 21600"/>
                    <a:gd name="T4" fmla="*/ 0 w 391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157"/>
                    <a:gd name="T10" fmla="*/ 0 h 21600"/>
                    <a:gd name="T11" fmla="*/ 39157 w 391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57" h="21600" fill="none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</a:path>
                    <a:path w="39157" h="21600" stroke="0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  <a:lnTo>
                        <a:pt x="21340" y="0"/>
                      </a:lnTo>
                      <a:lnTo>
                        <a:pt x="39156" y="1221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89" name="Arc 129"/>
                <p:cNvSpPr>
                  <a:spLocks/>
                </p:cNvSpPr>
                <p:nvPr/>
              </p:nvSpPr>
              <p:spPr bwMode="auto">
                <a:xfrm>
                  <a:off x="1035" y="2249"/>
                  <a:ext cx="40" cy="11"/>
                </a:xfrm>
                <a:custGeom>
                  <a:avLst/>
                  <a:gdLst>
                    <a:gd name="T0" fmla="*/ 0 w 38879"/>
                    <a:gd name="T1" fmla="*/ 0 h 21600"/>
                    <a:gd name="T2" fmla="*/ 0 w 38879"/>
                    <a:gd name="T3" fmla="*/ 0 h 21600"/>
                    <a:gd name="T4" fmla="*/ 0 w 388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79"/>
                    <a:gd name="T10" fmla="*/ 0 h 21600"/>
                    <a:gd name="T11" fmla="*/ 38879 w 388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79" h="21600" fill="none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</a:path>
                    <a:path w="38879" h="21600" stroke="0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  <a:lnTo>
                        <a:pt x="21316" y="0"/>
                      </a:lnTo>
                      <a:lnTo>
                        <a:pt x="38878" y="1257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0323" name="Group 130"/>
            <p:cNvGrpSpPr>
              <a:grpSpLocks/>
            </p:cNvGrpSpPr>
            <p:nvPr/>
          </p:nvGrpSpPr>
          <p:grpSpPr bwMode="auto">
            <a:xfrm>
              <a:off x="1523" y="332"/>
              <a:ext cx="170" cy="169"/>
              <a:chOff x="775" y="1966"/>
              <a:chExt cx="170" cy="169"/>
            </a:xfrm>
          </p:grpSpPr>
          <p:sp>
            <p:nvSpPr>
              <p:cNvPr id="50352" name="Freeform 131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53" name="Freeform 132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73" name="Rectangle 133"/>
              <p:cNvSpPr>
                <a:spLocks noChangeArrowheads="1"/>
              </p:cNvSpPr>
              <p:nvPr/>
            </p:nvSpPr>
            <p:spPr bwMode="auto">
              <a:xfrm>
                <a:off x="797" y="2086"/>
                <a:ext cx="132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074" name="Rectangle 134"/>
              <p:cNvSpPr>
                <a:spLocks noChangeArrowheads="1"/>
              </p:cNvSpPr>
              <p:nvPr/>
            </p:nvSpPr>
            <p:spPr bwMode="auto">
              <a:xfrm>
                <a:off x="800" y="2087"/>
                <a:ext cx="128" cy="17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50356" name="Freeform 135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57" name="Freeform 136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58" name="Freeform 137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59" name="Freeform 138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60" name="Freeform 139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61" name="Freeform 140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81" name="Rectangle 141"/>
              <p:cNvSpPr>
                <a:spLocks noChangeArrowheads="1"/>
              </p:cNvSpPr>
              <p:nvPr/>
            </p:nvSpPr>
            <p:spPr bwMode="auto">
              <a:xfrm>
                <a:off x="802" y="1981"/>
                <a:ext cx="128" cy="95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082" name="Rectangle 142"/>
              <p:cNvSpPr>
                <a:spLocks noChangeArrowheads="1"/>
              </p:cNvSpPr>
              <p:nvPr/>
            </p:nvSpPr>
            <p:spPr bwMode="auto">
              <a:xfrm>
                <a:off x="813" y="1993"/>
                <a:ext cx="104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50364" name="Freeform 143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65" name="Freeform 144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66" name="Freeform 145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67" name="Freeform 146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68" name="Freeform 147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69" name="Freeform 148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89" name="Rectangle 149"/>
              <p:cNvSpPr>
                <a:spLocks noChangeArrowheads="1"/>
              </p:cNvSpPr>
              <p:nvPr/>
            </p:nvSpPr>
            <p:spPr bwMode="auto">
              <a:xfrm>
                <a:off x="775" y="2128"/>
                <a:ext cx="138" cy="4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  <p:sp>
            <p:nvSpPr>
              <p:cNvPr id="81090" name="Rectangle 150"/>
              <p:cNvSpPr>
                <a:spLocks noChangeArrowheads="1"/>
              </p:cNvSpPr>
              <p:nvPr/>
            </p:nvSpPr>
            <p:spPr bwMode="auto">
              <a:xfrm>
                <a:off x="776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499"/>
              </a:p>
            </p:txBody>
          </p:sp>
        </p:grpSp>
        <p:grpSp>
          <p:nvGrpSpPr>
            <p:cNvPr id="50324" name="Group 151"/>
            <p:cNvGrpSpPr>
              <a:grpSpLocks/>
            </p:cNvGrpSpPr>
            <p:nvPr/>
          </p:nvGrpSpPr>
          <p:grpSpPr bwMode="auto">
            <a:xfrm>
              <a:off x="1568" y="370"/>
              <a:ext cx="92" cy="56"/>
              <a:chOff x="820" y="2004"/>
              <a:chExt cx="92" cy="56"/>
            </a:xfrm>
          </p:grpSpPr>
          <p:grpSp>
            <p:nvGrpSpPr>
              <p:cNvPr id="50325" name="Group 152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81062" name="Oval 153"/>
                <p:cNvSpPr>
                  <a:spLocks noChangeArrowheads="1"/>
                </p:cNvSpPr>
                <p:nvPr/>
              </p:nvSpPr>
              <p:spPr bwMode="auto">
                <a:xfrm>
                  <a:off x="852" y="2004"/>
                  <a:ext cx="37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063" name="Oval 154"/>
                <p:cNvSpPr>
                  <a:spLocks noChangeArrowheads="1"/>
                </p:cNvSpPr>
                <p:nvPr/>
              </p:nvSpPr>
              <p:spPr bwMode="auto">
                <a:xfrm>
                  <a:off x="830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064" name="Oval 155"/>
                <p:cNvSpPr>
                  <a:spLocks noChangeArrowheads="1"/>
                </p:cNvSpPr>
                <p:nvPr/>
              </p:nvSpPr>
              <p:spPr bwMode="auto">
                <a:xfrm>
                  <a:off x="820" y="2026"/>
                  <a:ext cx="20" cy="16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065" name="Oval 156"/>
                <p:cNvSpPr>
                  <a:spLocks noChangeArrowheads="1"/>
                </p:cNvSpPr>
                <p:nvPr/>
              </p:nvSpPr>
              <p:spPr bwMode="auto">
                <a:xfrm>
                  <a:off x="824" y="2032"/>
                  <a:ext cx="34" cy="22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066" name="Oval 157"/>
                <p:cNvSpPr>
                  <a:spLocks noChangeArrowheads="1"/>
                </p:cNvSpPr>
                <p:nvPr/>
              </p:nvSpPr>
              <p:spPr bwMode="auto">
                <a:xfrm>
                  <a:off x="848" y="2036"/>
                  <a:ext cx="48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067" name="Oval 158"/>
                <p:cNvSpPr>
                  <a:spLocks noChangeArrowheads="1"/>
                </p:cNvSpPr>
                <p:nvPr/>
              </p:nvSpPr>
              <p:spPr bwMode="auto">
                <a:xfrm>
                  <a:off x="878" y="2010"/>
                  <a:ext cx="29" cy="15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068" name="Oval 159"/>
                <p:cNvSpPr>
                  <a:spLocks noChangeArrowheads="1"/>
                </p:cNvSpPr>
                <p:nvPr/>
              </p:nvSpPr>
              <p:spPr bwMode="auto">
                <a:xfrm>
                  <a:off x="882" y="2022"/>
                  <a:ext cx="30" cy="17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069" name="Oval 160"/>
                <p:cNvSpPr>
                  <a:spLocks noChangeArrowheads="1"/>
                </p:cNvSpPr>
                <p:nvPr/>
              </p:nvSpPr>
              <p:spPr bwMode="auto">
                <a:xfrm>
                  <a:off x="879" y="2026"/>
                  <a:ext cx="28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  <p:sp>
              <p:nvSpPr>
                <p:cNvPr id="81070" name="Oval 161"/>
                <p:cNvSpPr>
                  <a:spLocks noChangeArrowheads="1"/>
                </p:cNvSpPr>
                <p:nvPr/>
              </p:nvSpPr>
              <p:spPr bwMode="auto">
                <a:xfrm>
                  <a:off x="836" y="2018"/>
                  <a:ext cx="63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499"/>
                </a:p>
              </p:txBody>
            </p:sp>
          </p:grpSp>
          <p:grpSp>
            <p:nvGrpSpPr>
              <p:cNvPr id="50326" name="Group 162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50327" name="Arc 163"/>
                <p:cNvSpPr>
                  <a:spLocks/>
                </p:cNvSpPr>
                <p:nvPr/>
              </p:nvSpPr>
              <p:spPr bwMode="auto">
                <a:xfrm>
                  <a:off x="853" y="2004"/>
                  <a:ext cx="38" cy="12"/>
                </a:xfrm>
                <a:custGeom>
                  <a:avLst/>
                  <a:gdLst>
                    <a:gd name="T0" fmla="*/ 0 w 41217"/>
                    <a:gd name="T1" fmla="*/ 0 h 21600"/>
                    <a:gd name="T2" fmla="*/ 0 w 41217"/>
                    <a:gd name="T3" fmla="*/ 0 h 21600"/>
                    <a:gd name="T4" fmla="*/ 0 w 4121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217"/>
                    <a:gd name="T10" fmla="*/ 0 h 21600"/>
                    <a:gd name="T11" fmla="*/ 41217 w 4121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217" h="21600" fill="none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</a:path>
                    <a:path w="41217" h="21600" stroke="0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  <a:lnTo>
                        <a:pt x="20812" y="21600"/>
                      </a:lnTo>
                      <a:lnTo>
                        <a:pt x="-1" y="1581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28" name="Arc 164"/>
                <p:cNvSpPr>
                  <a:spLocks/>
                </p:cNvSpPr>
                <p:nvPr/>
              </p:nvSpPr>
              <p:spPr bwMode="auto">
                <a:xfrm>
                  <a:off x="854" y="2005"/>
                  <a:ext cx="36" cy="11"/>
                </a:xfrm>
                <a:custGeom>
                  <a:avLst/>
                  <a:gdLst>
                    <a:gd name="T0" fmla="*/ 0 w 41081"/>
                    <a:gd name="T1" fmla="*/ 0 h 21600"/>
                    <a:gd name="T2" fmla="*/ 0 w 41081"/>
                    <a:gd name="T3" fmla="*/ 0 h 21600"/>
                    <a:gd name="T4" fmla="*/ 0 w 410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1"/>
                    <a:gd name="T10" fmla="*/ 0 h 21600"/>
                    <a:gd name="T11" fmla="*/ 41081 w 410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1" h="21600" fill="none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</a:path>
                    <a:path w="41081" h="21600" stroke="0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  <a:lnTo>
                        <a:pt x="20757" y="21600"/>
                      </a:lnTo>
                      <a:lnTo>
                        <a:pt x="0" y="1562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29" name="Arc 165"/>
                <p:cNvSpPr>
                  <a:spLocks/>
                </p:cNvSpPr>
                <p:nvPr/>
              </p:nvSpPr>
              <p:spPr bwMode="auto">
                <a:xfrm>
                  <a:off x="830" y="2010"/>
                  <a:ext cx="23" cy="14"/>
                </a:xfrm>
                <a:custGeom>
                  <a:avLst/>
                  <a:gdLst>
                    <a:gd name="T0" fmla="*/ 0 w 33372"/>
                    <a:gd name="T1" fmla="*/ 0 h 25836"/>
                    <a:gd name="T2" fmla="*/ 0 w 33372"/>
                    <a:gd name="T3" fmla="*/ 0 h 25836"/>
                    <a:gd name="T4" fmla="*/ 0 w 33372"/>
                    <a:gd name="T5" fmla="*/ 0 h 25836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5836"/>
                    <a:gd name="T11" fmla="*/ 33372 w 33372"/>
                    <a:gd name="T12" fmla="*/ 25836 h 258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5836" fill="none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5836" stroke="0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lnTo>
                        <a:pt x="419" y="25835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30" name="Arc 166"/>
                <p:cNvSpPr>
                  <a:spLocks/>
                </p:cNvSpPr>
                <p:nvPr/>
              </p:nvSpPr>
              <p:spPr bwMode="auto">
                <a:xfrm>
                  <a:off x="831" y="2011"/>
                  <a:ext cx="22" cy="13"/>
                </a:xfrm>
                <a:custGeom>
                  <a:avLst/>
                  <a:gdLst>
                    <a:gd name="T0" fmla="*/ 0 w 33223"/>
                    <a:gd name="T1" fmla="*/ 0 h 25910"/>
                    <a:gd name="T2" fmla="*/ 0 w 33223"/>
                    <a:gd name="T3" fmla="*/ 0 h 25910"/>
                    <a:gd name="T4" fmla="*/ 0 w 33223"/>
                    <a:gd name="T5" fmla="*/ 0 h 25910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5910"/>
                    <a:gd name="T11" fmla="*/ 33223 w 33223"/>
                    <a:gd name="T12" fmla="*/ 25910 h 259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5910" fill="none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5910" stroke="0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lnTo>
                        <a:pt x="434" y="2590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31" name="Arc 167"/>
                <p:cNvSpPr>
                  <a:spLocks/>
                </p:cNvSpPr>
                <p:nvPr/>
              </p:nvSpPr>
              <p:spPr bwMode="auto">
                <a:xfrm>
                  <a:off x="826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31799" y="1903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32" name="Arc 168"/>
                <p:cNvSpPr>
                  <a:spLocks/>
                </p:cNvSpPr>
                <p:nvPr/>
              </p:nvSpPr>
              <p:spPr bwMode="auto">
                <a:xfrm>
                  <a:off x="827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31478" y="1920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33" name="Arc 169"/>
                <p:cNvSpPr>
                  <a:spLocks/>
                </p:cNvSpPr>
                <p:nvPr/>
              </p:nvSpPr>
              <p:spPr bwMode="auto">
                <a:xfrm>
                  <a:off x="890" y="2010"/>
                  <a:ext cx="18" cy="14"/>
                </a:xfrm>
                <a:custGeom>
                  <a:avLst/>
                  <a:gdLst>
                    <a:gd name="T0" fmla="*/ 0 w 26126"/>
                    <a:gd name="T1" fmla="*/ 0 h 32795"/>
                    <a:gd name="T2" fmla="*/ 0 w 26126"/>
                    <a:gd name="T3" fmla="*/ 0 h 32795"/>
                    <a:gd name="T4" fmla="*/ 0 w 26126"/>
                    <a:gd name="T5" fmla="*/ 0 h 32795"/>
                    <a:gd name="T6" fmla="*/ 0 60000 65536"/>
                    <a:gd name="T7" fmla="*/ 0 60000 65536"/>
                    <a:gd name="T8" fmla="*/ 0 60000 65536"/>
                    <a:gd name="T9" fmla="*/ 0 w 26126"/>
                    <a:gd name="T10" fmla="*/ 0 h 32795"/>
                    <a:gd name="T11" fmla="*/ 26126 w 26126"/>
                    <a:gd name="T12" fmla="*/ 32795 h 327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26" h="32795" fill="none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</a:path>
                    <a:path w="26126" h="32795" stroke="0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  <a:lnTo>
                        <a:pt x="4526" y="21600"/>
                      </a:lnTo>
                      <a:lnTo>
                        <a:pt x="0" y="47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34" name="Arc 170"/>
                <p:cNvSpPr>
                  <a:spLocks/>
                </p:cNvSpPr>
                <p:nvPr/>
              </p:nvSpPr>
              <p:spPr bwMode="auto">
                <a:xfrm>
                  <a:off x="890" y="2011"/>
                  <a:ext cx="17" cy="12"/>
                </a:xfrm>
                <a:custGeom>
                  <a:avLst/>
                  <a:gdLst>
                    <a:gd name="T0" fmla="*/ 0 w 25919"/>
                    <a:gd name="T1" fmla="*/ 0 h 33197"/>
                    <a:gd name="T2" fmla="*/ 0 w 25919"/>
                    <a:gd name="T3" fmla="*/ 0 h 33197"/>
                    <a:gd name="T4" fmla="*/ 0 w 25919"/>
                    <a:gd name="T5" fmla="*/ 0 h 33197"/>
                    <a:gd name="T6" fmla="*/ 0 60000 65536"/>
                    <a:gd name="T7" fmla="*/ 0 60000 65536"/>
                    <a:gd name="T8" fmla="*/ 0 60000 65536"/>
                    <a:gd name="T9" fmla="*/ 0 w 25919"/>
                    <a:gd name="T10" fmla="*/ 0 h 33197"/>
                    <a:gd name="T11" fmla="*/ 25919 w 25919"/>
                    <a:gd name="T12" fmla="*/ 33197 h 331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19" h="33197" fill="none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</a:path>
                    <a:path w="25919" h="33197" stroke="0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  <a:lnTo>
                        <a:pt x="4319" y="21600"/>
                      </a:lnTo>
                      <a:lnTo>
                        <a:pt x="0" y="436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35" name="Arc 171"/>
                <p:cNvSpPr>
                  <a:spLocks/>
                </p:cNvSpPr>
                <p:nvPr/>
              </p:nvSpPr>
              <p:spPr bwMode="auto">
                <a:xfrm>
                  <a:off x="896" y="2024"/>
                  <a:ext cx="16" cy="13"/>
                </a:xfrm>
                <a:custGeom>
                  <a:avLst/>
                  <a:gdLst>
                    <a:gd name="T0" fmla="*/ 0 w 21600"/>
                    <a:gd name="T1" fmla="*/ 0 h 28809"/>
                    <a:gd name="T2" fmla="*/ 0 w 21600"/>
                    <a:gd name="T3" fmla="*/ 0 h 28809"/>
                    <a:gd name="T4" fmla="*/ 0 w 21600"/>
                    <a:gd name="T5" fmla="*/ 0 h 288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09"/>
                    <a:gd name="T11" fmla="*/ 21600 w 21600"/>
                    <a:gd name="T12" fmla="*/ 28809 h 288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09" fill="none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</a:path>
                    <a:path w="21600" h="28809" stroke="0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  <a:lnTo>
                        <a:pt x="0" y="16594"/>
                      </a:lnTo>
                      <a:lnTo>
                        <a:pt x="1382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36" name="Arc 172"/>
                <p:cNvSpPr>
                  <a:spLocks/>
                </p:cNvSpPr>
                <p:nvPr/>
              </p:nvSpPr>
              <p:spPr bwMode="auto">
                <a:xfrm>
                  <a:off x="896" y="2025"/>
                  <a:ext cx="15" cy="12"/>
                </a:xfrm>
                <a:custGeom>
                  <a:avLst/>
                  <a:gdLst>
                    <a:gd name="T0" fmla="*/ 0 w 21600"/>
                    <a:gd name="T1" fmla="*/ 0 h 29422"/>
                    <a:gd name="T2" fmla="*/ 0 w 21600"/>
                    <a:gd name="T3" fmla="*/ 0 h 29422"/>
                    <a:gd name="T4" fmla="*/ 0 w 21600"/>
                    <a:gd name="T5" fmla="*/ 0 h 294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22"/>
                    <a:gd name="T11" fmla="*/ 21600 w 21600"/>
                    <a:gd name="T12" fmla="*/ 29422 h 294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22" fill="none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</a:path>
                    <a:path w="21600" h="29422" stroke="0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  <a:lnTo>
                        <a:pt x="0" y="16867"/>
                      </a:lnTo>
                      <a:lnTo>
                        <a:pt x="13493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37" name="Arc 173"/>
                <p:cNvSpPr>
                  <a:spLocks/>
                </p:cNvSpPr>
                <p:nvPr/>
              </p:nvSpPr>
              <p:spPr bwMode="auto">
                <a:xfrm>
                  <a:off x="890" y="2037"/>
                  <a:ext cx="20" cy="19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lnTo>
                        <a:pt x="27566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38" name="Arc 174"/>
                <p:cNvSpPr>
                  <a:spLocks/>
                </p:cNvSpPr>
                <p:nvPr/>
              </p:nvSpPr>
              <p:spPr bwMode="auto">
                <a:xfrm>
                  <a:off x="891" y="2037"/>
                  <a:ext cx="18" cy="18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lnTo>
                        <a:pt x="27566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39" name="Arc 175"/>
                <p:cNvSpPr>
                  <a:spLocks/>
                </p:cNvSpPr>
                <p:nvPr/>
              </p:nvSpPr>
              <p:spPr bwMode="auto">
                <a:xfrm>
                  <a:off x="820" y="2024"/>
                  <a:ext cx="10" cy="17"/>
                </a:xfrm>
                <a:custGeom>
                  <a:avLst/>
                  <a:gdLst>
                    <a:gd name="T0" fmla="*/ 0 w 21600"/>
                    <a:gd name="T1" fmla="*/ 0 h 41382"/>
                    <a:gd name="T2" fmla="*/ 0 w 21600"/>
                    <a:gd name="T3" fmla="*/ 0 h 41382"/>
                    <a:gd name="T4" fmla="*/ 0 w 21600"/>
                    <a:gd name="T5" fmla="*/ 0 h 4138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82"/>
                    <a:gd name="T11" fmla="*/ 21600 w 21600"/>
                    <a:gd name="T12" fmla="*/ 41382 h 41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82" fill="none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</a:path>
                    <a:path w="21600" h="41382" stroke="0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  <a:lnTo>
                        <a:pt x="21600" y="21528"/>
                      </a:lnTo>
                      <a:lnTo>
                        <a:pt x="13091" y="413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40" name="Arc 176"/>
                <p:cNvSpPr>
                  <a:spLocks/>
                </p:cNvSpPr>
                <p:nvPr/>
              </p:nvSpPr>
              <p:spPr bwMode="auto">
                <a:xfrm>
                  <a:off x="821" y="2025"/>
                  <a:ext cx="9" cy="15"/>
                </a:xfrm>
                <a:custGeom>
                  <a:avLst/>
                  <a:gdLst>
                    <a:gd name="T0" fmla="*/ 0 w 21600"/>
                    <a:gd name="T1" fmla="*/ 0 h 41421"/>
                    <a:gd name="T2" fmla="*/ 0 w 21600"/>
                    <a:gd name="T3" fmla="*/ 0 h 41421"/>
                    <a:gd name="T4" fmla="*/ 0 w 21600"/>
                    <a:gd name="T5" fmla="*/ 0 h 414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21"/>
                    <a:gd name="T11" fmla="*/ 21600 w 21600"/>
                    <a:gd name="T12" fmla="*/ 41421 h 414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21" fill="none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</a:path>
                    <a:path w="21600" h="41421" stroke="0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  <a:lnTo>
                        <a:pt x="21600" y="21530"/>
                      </a:lnTo>
                      <a:lnTo>
                        <a:pt x="13179" y="4142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41" name="Arc 177"/>
                <p:cNvSpPr>
                  <a:spLocks/>
                </p:cNvSpPr>
                <p:nvPr/>
              </p:nvSpPr>
              <p:spPr bwMode="auto">
                <a:xfrm>
                  <a:off x="849" y="2048"/>
                  <a:ext cx="42" cy="12"/>
                </a:xfrm>
                <a:custGeom>
                  <a:avLst/>
                  <a:gdLst>
                    <a:gd name="T0" fmla="*/ 0 w 39208"/>
                    <a:gd name="T1" fmla="*/ 0 h 21600"/>
                    <a:gd name="T2" fmla="*/ 0 w 39208"/>
                    <a:gd name="T3" fmla="*/ 0 h 21600"/>
                    <a:gd name="T4" fmla="*/ 0 w 3920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208"/>
                    <a:gd name="T10" fmla="*/ 0 h 21600"/>
                    <a:gd name="T11" fmla="*/ 39208 w 3920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08" h="21600" fill="none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</a:path>
                    <a:path w="39208" h="21600" stroke="0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  <a:lnTo>
                        <a:pt x="21006" y="0"/>
                      </a:lnTo>
                      <a:lnTo>
                        <a:pt x="39208" y="1162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42" name="Arc 178"/>
                <p:cNvSpPr>
                  <a:spLocks/>
                </p:cNvSpPr>
                <p:nvPr/>
              </p:nvSpPr>
              <p:spPr bwMode="auto">
                <a:xfrm>
                  <a:off x="850" y="2048"/>
                  <a:ext cx="40" cy="11"/>
                </a:xfrm>
                <a:custGeom>
                  <a:avLst/>
                  <a:gdLst>
                    <a:gd name="T0" fmla="*/ 0 w 38927"/>
                    <a:gd name="T1" fmla="*/ 0 h 21600"/>
                    <a:gd name="T2" fmla="*/ 0 w 38927"/>
                    <a:gd name="T3" fmla="*/ 0 h 21600"/>
                    <a:gd name="T4" fmla="*/ 0 w 389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927"/>
                    <a:gd name="T10" fmla="*/ 0 h 21600"/>
                    <a:gd name="T11" fmla="*/ 38927 w 389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27" h="21600" fill="none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</a:path>
                    <a:path w="38927" h="21600" stroke="0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  <a:lnTo>
                        <a:pt x="20955" y="0"/>
                      </a:lnTo>
                      <a:lnTo>
                        <a:pt x="38926" y="119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183" name="Group 356"/>
          <p:cNvGrpSpPr>
            <a:grpSpLocks/>
          </p:cNvGrpSpPr>
          <p:nvPr/>
        </p:nvGrpSpPr>
        <p:grpSpPr bwMode="auto">
          <a:xfrm>
            <a:off x="2136775" y="2632075"/>
            <a:ext cx="1800225" cy="1622425"/>
            <a:chOff x="1358" y="1894"/>
            <a:chExt cx="2981" cy="1793"/>
          </a:xfrm>
        </p:grpSpPr>
        <p:sp>
          <p:nvSpPr>
            <p:cNvPr id="81026" name="Oval 357"/>
            <p:cNvSpPr>
              <a:spLocks noChangeArrowheads="1"/>
            </p:cNvSpPr>
            <p:nvPr/>
          </p:nvSpPr>
          <p:spPr bwMode="auto">
            <a:xfrm>
              <a:off x="2375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27" name="Oval 358"/>
            <p:cNvSpPr>
              <a:spLocks noChangeArrowheads="1"/>
            </p:cNvSpPr>
            <p:nvPr/>
          </p:nvSpPr>
          <p:spPr bwMode="auto">
            <a:xfrm>
              <a:off x="1663" y="2089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28" name="Oval 359"/>
            <p:cNvSpPr>
              <a:spLocks noChangeArrowheads="1"/>
            </p:cNvSpPr>
            <p:nvPr/>
          </p:nvSpPr>
          <p:spPr bwMode="auto">
            <a:xfrm>
              <a:off x="1358" y="2534"/>
              <a:ext cx="673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29" name="Oval 360"/>
            <p:cNvSpPr>
              <a:spLocks noChangeArrowheads="1"/>
            </p:cNvSpPr>
            <p:nvPr/>
          </p:nvSpPr>
          <p:spPr bwMode="auto">
            <a:xfrm>
              <a:off x="1560" y="2801"/>
              <a:ext cx="1009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30" name="Oval 361"/>
            <p:cNvSpPr>
              <a:spLocks noChangeArrowheads="1"/>
            </p:cNvSpPr>
            <p:nvPr/>
          </p:nvSpPr>
          <p:spPr bwMode="auto">
            <a:xfrm>
              <a:off x="2275" y="2910"/>
              <a:ext cx="1509" cy="777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31" name="Oval 362"/>
            <p:cNvSpPr>
              <a:spLocks noChangeArrowheads="1"/>
            </p:cNvSpPr>
            <p:nvPr/>
          </p:nvSpPr>
          <p:spPr bwMode="auto">
            <a:xfrm>
              <a:off x="3235" y="2110"/>
              <a:ext cx="967" cy="58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32" name="Oval 363"/>
            <p:cNvSpPr>
              <a:spLocks noChangeArrowheads="1"/>
            </p:cNvSpPr>
            <p:nvPr/>
          </p:nvSpPr>
          <p:spPr bwMode="auto">
            <a:xfrm>
              <a:off x="3380" y="2483"/>
              <a:ext cx="959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33" name="Oval 364"/>
            <p:cNvSpPr>
              <a:spLocks noChangeArrowheads="1"/>
            </p:cNvSpPr>
            <p:nvPr/>
          </p:nvSpPr>
          <p:spPr bwMode="auto">
            <a:xfrm>
              <a:off x="3293" y="2606"/>
              <a:ext cx="95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34" name="Oval 365"/>
            <p:cNvSpPr>
              <a:spLocks noChangeArrowheads="1"/>
            </p:cNvSpPr>
            <p:nvPr/>
          </p:nvSpPr>
          <p:spPr bwMode="auto">
            <a:xfrm>
              <a:off x="1900" y="2319"/>
              <a:ext cx="1935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</p:grpSp>
      <p:grpSp>
        <p:nvGrpSpPr>
          <p:cNvPr id="50184" name="Group 366"/>
          <p:cNvGrpSpPr>
            <a:grpSpLocks/>
          </p:cNvGrpSpPr>
          <p:nvPr/>
        </p:nvGrpSpPr>
        <p:grpSpPr bwMode="auto">
          <a:xfrm>
            <a:off x="3863975" y="2725738"/>
            <a:ext cx="2409825" cy="1677987"/>
            <a:chOff x="1358" y="1894"/>
            <a:chExt cx="2981" cy="1793"/>
          </a:xfrm>
        </p:grpSpPr>
        <p:sp>
          <p:nvSpPr>
            <p:cNvPr id="81017" name="Oval 367"/>
            <p:cNvSpPr>
              <a:spLocks noChangeArrowheads="1"/>
            </p:cNvSpPr>
            <p:nvPr/>
          </p:nvSpPr>
          <p:spPr bwMode="auto">
            <a:xfrm>
              <a:off x="2375" y="1894"/>
              <a:ext cx="1300" cy="741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18" name="Oval 368"/>
            <p:cNvSpPr>
              <a:spLocks noChangeArrowheads="1"/>
            </p:cNvSpPr>
            <p:nvPr/>
          </p:nvSpPr>
          <p:spPr bwMode="auto">
            <a:xfrm>
              <a:off x="1662" y="2087"/>
              <a:ext cx="996" cy="74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19" name="Oval 369"/>
            <p:cNvSpPr>
              <a:spLocks noChangeArrowheads="1"/>
            </p:cNvSpPr>
            <p:nvPr/>
          </p:nvSpPr>
          <p:spPr bwMode="auto">
            <a:xfrm>
              <a:off x="1358" y="2535"/>
              <a:ext cx="672" cy="60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20" name="Oval 370"/>
            <p:cNvSpPr>
              <a:spLocks noChangeArrowheads="1"/>
            </p:cNvSpPr>
            <p:nvPr/>
          </p:nvSpPr>
          <p:spPr bwMode="auto">
            <a:xfrm>
              <a:off x="1560" y="2802"/>
              <a:ext cx="1011" cy="65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21" name="Oval 371"/>
            <p:cNvSpPr>
              <a:spLocks noChangeArrowheads="1"/>
            </p:cNvSpPr>
            <p:nvPr/>
          </p:nvSpPr>
          <p:spPr bwMode="auto">
            <a:xfrm>
              <a:off x="2275" y="2908"/>
              <a:ext cx="1508" cy="779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22" name="Oval 372"/>
            <p:cNvSpPr>
              <a:spLocks noChangeArrowheads="1"/>
            </p:cNvSpPr>
            <p:nvPr/>
          </p:nvSpPr>
          <p:spPr bwMode="auto">
            <a:xfrm>
              <a:off x="3235" y="2109"/>
              <a:ext cx="966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23" name="Oval 373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24" name="Oval 374"/>
            <p:cNvSpPr>
              <a:spLocks noChangeArrowheads="1"/>
            </p:cNvSpPr>
            <p:nvPr/>
          </p:nvSpPr>
          <p:spPr bwMode="auto">
            <a:xfrm>
              <a:off x="3292" y="2606"/>
              <a:ext cx="954" cy="957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1025" name="Oval 375"/>
            <p:cNvSpPr>
              <a:spLocks noChangeArrowheads="1"/>
            </p:cNvSpPr>
            <p:nvPr/>
          </p:nvSpPr>
          <p:spPr bwMode="auto">
            <a:xfrm>
              <a:off x="1900" y="2320"/>
              <a:ext cx="1934" cy="957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</p:grpSp>
      <p:grpSp>
        <p:nvGrpSpPr>
          <p:cNvPr id="50185" name="Group 376"/>
          <p:cNvGrpSpPr>
            <a:grpSpLocks/>
          </p:cNvGrpSpPr>
          <p:nvPr/>
        </p:nvGrpSpPr>
        <p:grpSpPr bwMode="auto">
          <a:xfrm>
            <a:off x="3897313" y="2755900"/>
            <a:ext cx="2389187" cy="1706563"/>
            <a:chOff x="1358" y="1886"/>
            <a:chExt cx="2989" cy="1810"/>
          </a:xfrm>
        </p:grpSpPr>
        <p:sp>
          <p:nvSpPr>
            <p:cNvPr id="50282" name="Arc 377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lnTo>
                    <a:pt x="0" y="15316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3" name="Arc 378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lnTo>
                    <a:pt x="-1" y="1526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4" name="Arc 379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lnTo>
                    <a:pt x="392" y="2569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5" name="Arc 380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lnTo>
                    <a:pt x="395" y="25717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6" name="Arc 381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lnTo>
                    <a:pt x="32096" y="1926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7" name="Arc 382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lnTo>
                    <a:pt x="32038" y="19295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8" name="Arc 383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lnTo>
                    <a:pt x="-1" y="46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9" name="Arc 384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lnTo>
                    <a:pt x="-1" y="4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0" name="Arc 385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lnTo>
                    <a:pt x="13583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1" name="Arc 386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lnTo>
                    <a:pt x="13504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2" name="Arc 387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lnTo>
                    <a:pt x="2792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3" name="Arc 388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lnTo>
                    <a:pt x="27925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4" name="Arc 389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lnTo>
                    <a:pt x="12844" y="4129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5" name="Arc 390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lnTo>
                    <a:pt x="12867" y="4130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6" name="Arc 391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lnTo>
                    <a:pt x="39224" y="12019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7" name="Arc 392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lnTo>
                    <a:pt x="39161" y="12103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6" name="Group 393"/>
          <p:cNvGrpSpPr>
            <a:grpSpLocks/>
          </p:cNvGrpSpPr>
          <p:nvPr/>
        </p:nvGrpSpPr>
        <p:grpSpPr bwMode="auto">
          <a:xfrm>
            <a:off x="2136775" y="2632075"/>
            <a:ext cx="1800225" cy="1651000"/>
            <a:chOff x="1358" y="1886"/>
            <a:chExt cx="2989" cy="1810"/>
          </a:xfrm>
        </p:grpSpPr>
        <p:sp>
          <p:nvSpPr>
            <p:cNvPr id="50266" name="Arc 394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lnTo>
                    <a:pt x="0" y="15316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7" name="Arc 395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lnTo>
                    <a:pt x="-1" y="1526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8" name="Arc 396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lnTo>
                    <a:pt x="392" y="2569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Arc 397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lnTo>
                    <a:pt x="395" y="25717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Arc 398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lnTo>
                    <a:pt x="32096" y="1926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1" name="Arc 399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lnTo>
                    <a:pt x="32038" y="19295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2" name="Arc 400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lnTo>
                    <a:pt x="-1" y="46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Arc 401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lnTo>
                    <a:pt x="-1" y="4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4" name="Arc 402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lnTo>
                    <a:pt x="13583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5" name="Arc 403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lnTo>
                    <a:pt x="13504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6" name="Arc 404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lnTo>
                    <a:pt x="2792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Arc 405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lnTo>
                    <a:pt x="27925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8" name="Arc 406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lnTo>
                    <a:pt x="12844" y="4129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9" name="Arc 407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lnTo>
                    <a:pt x="12867" y="4130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0" name="Arc 408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lnTo>
                    <a:pt x="39224" y="12019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1" name="Arc 409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lnTo>
                    <a:pt x="39161" y="12103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7" name="Line 410"/>
          <p:cNvSpPr>
            <a:spLocks noChangeShapeType="1"/>
          </p:cNvSpPr>
          <p:nvPr/>
        </p:nvSpPr>
        <p:spPr bwMode="auto">
          <a:xfrm>
            <a:off x="2447925" y="2906713"/>
            <a:ext cx="280988" cy="4953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411"/>
          <p:cNvSpPr>
            <a:spLocks noChangeShapeType="1"/>
          </p:cNvSpPr>
          <p:nvPr/>
        </p:nvSpPr>
        <p:spPr bwMode="auto">
          <a:xfrm flipH="1">
            <a:off x="2774950" y="3181350"/>
            <a:ext cx="608013" cy="22066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412"/>
          <p:cNvSpPr>
            <a:spLocks noChangeShapeType="1"/>
          </p:cNvSpPr>
          <p:nvPr/>
        </p:nvSpPr>
        <p:spPr bwMode="auto">
          <a:xfrm flipH="1" flipV="1">
            <a:off x="2728913" y="3457575"/>
            <a:ext cx="420687" cy="43973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413"/>
          <p:cNvSpPr>
            <a:spLocks noChangeShapeType="1"/>
          </p:cNvSpPr>
          <p:nvPr/>
        </p:nvSpPr>
        <p:spPr bwMode="auto">
          <a:xfrm flipH="1" flipV="1">
            <a:off x="3429000" y="3181350"/>
            <a:ext cx="511175" cy="15398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414"/>
          <p:cNvSpPr>
            <a:spLocks noChangeShapeType="1"/>
          </p:cNvSpPr>
          <p:nvPr/>
        </p:nvSpPr>
        <p:spPr bwMode="auto">
          <a:xfrm flipH="1">
            <a:off x="3149600" y="3411538"/>
            <a:ext cx="790575" cy="4318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Line 415"/>
          <p:cNvSpPr>
            <a:spLocks noChangeShapeType="1"/>
          </p:cNvSpPr>
          <p:nvPr/>
        </p:nvSpPr>
        <p:spPr bwMode="auto">
          <a:xfrm flipH="1">
            <a:off x="4113213" y="3109913"/>
            <a:ext cx="1027112" cy="11271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Line 416"/>
          <p:cNvSpPr>
            <a:spLocks noChangeShapeType="1"/>
          </p:cNvSpPr>
          <p:nvPr/>
        </p:nvSpPr>
        <p:spPr bwMode="auto">
          <a:xfrm flipH="1" flipV="1">
            <a:off x="4157663" y="3222625"/>
            <a:ext cx="374650" cy="6604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Line 417"/>
          <p:cNvSpPr>
            <a:spLocks noChangeShapeType="1"/>
          </p:cNvSpPr>
          <p:nvPr/>
        </p:nvSpPr>
        <p:spPr bwMode="auto">
          <a:xfrm flipH="1" flipV="1">
            <a:off x="4157663" y="3165475"/>
            <a:ext cx="563562" cy="3302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Line 418"/>
          <p:cNvSpPr>
            <a:spLocks noChangeShapeType="1"/>
          </p:cNvSpPr>
          <p:nvPr/>
        </p:nvSpPr>
        <p:spPr bwMode="auto">
          <a:xfrm flipH="1" flipV="1">
            <a:off x="4721225" y="3495675"/>
            <a:ext cx="1122363" cy="5556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Line 419"/>
          <p:cNvSpPr>
            <a:spLocks noChangeShapeType="1"/>
          </p:cNvSpPr>
          <p:nvPr/>
        </p:nvSpPr>
        <p:spPr bwMode="auto">
          <a:xfrm flipH="1" flipV="1">
            <a:off x="5186363" y="3109913"/>
            <a:ext cx="515937" cy="16668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Line 420"/>
          <p:cNvSpPr>
            <a:spLocks noChangeShapeType="1"/>
          </p:cNvSpPr>
          <p:nvPr/>
        </p:nvSpPr>
        <p:spPr bwMode="auto">
          <a:xfrm flipH="1">
            <a:off x="4532313" y="3937000"/>
            <a:ext cx="1028700" cy="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Line 421"/>
          <p:cNvSpPr>
            <a:spLocks noChangeShapeType="1"/>
          </p:cNvSpPr>
          <p:nvPr/>
        </p:nvSpPr>
        <p:spPr bwMode="auto">
          <a:xfrm flipV="1">
            <a:off x="5608638" y="3551238"/>
            <a:ext cx="279400" cy="38576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Line 422"/>
          <p:cNvSpPr>
            <a:spLocks noChangeShapeType="1"/>
          </p:cNvSpPr>
          <p:nvPr/>
        </p:nvSpPr>
        <p:spPr bwMode="auto">
          <a:xfrm flipH="1" flipV="1">
            <a:off x="5748338" y="3276600"/>
            <a:ext cx="139700" cy="27463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Line 423"/>
          <p:cNvSpPr>
            <a:spLocks noChangeShapeType="1"/>
          </p:cNvSpPr>
          <p:nvPr/>
        </p:nvSpPr>
        <p:spPr bwMode="auto">
          <a:xfrm flipH="1">
            <a:off x="5692775" y="3792538"/>
            <a:ext cx="455613" cy="2286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201" name="Picture 42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795588"/>
            <a:ext cx="3635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2" name="Line 425"/>
          <p:cNvSpPr>
            <a:spLocks noChangeShapeType="1"/>
          </p:cNvSpPr>
          <p:nvPr/>
        </p:nvSpPr>
        <p:spPr bwMode="auto">
          <a:xfrm flipV="1">
            <a:off x="2120900" y="3457575"/>
            <a:ext cx="608013" cy="1651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203" name="Picture 42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324225"/>
            <a:ext cx="365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4" name="Picture 42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3084513"/>
            <a:ext cx="3635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5" name="Picture 42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800475"/>
            <a:ext cx="366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6" name="Picture 42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833813"/>
            <a:ext cx="3937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7" name="Picture 43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3386138"/>
            <a:ext cx="3921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8" name="Picture 43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3013075"/>
            <a:ext cx="390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9" name="Picture 43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160713"/>
            <a:ext cx="3921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0" name="Picture 43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876675"/>
            <a:ext cx="393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1" name="Picture 43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3473450"/>
            <a:ext cx="390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435"/>
          <p:cNvSpPr txBox="1">
            <a:spLocks noChangeArrowheads="1"/>
          </p:cNvSpPr>
          <p:nvPr/>
        </p:nvSpPr>
        <p:spPr bwMode="auto">
          <a:xfrm>
            <a:off x="4610100" y="2168525"/>
            <a:ext cx="1466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6" rIns="91388" bIns="45696">
            <a:spAutoFit/>
          </a:bodyPr>
          <a:lstStyle>
            <a:lvl1pPr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597">
                <a:latin typeface="Arial" charset="0"/>
              </a:rPr>
              <a:t>Backbone</a:t>
            </a:r>
            <a:r>
              <a:rPr lang="en-US" altLang="zh-CN" sz="1597">
                <a:latin typeface="Arial" charset="0"/>
                <a:ea typeface="宋体" charset="-122"/>
              </a:rPr>
              <a:t> ISP</a:t>
            </a:r>
            <a:endParaRPr lang="en-US" altLang="en-US" sz="1597">
              <a:latin typeface="Arial" charset="0"/>
            </a:endParaRPr>
          </a:p>
        </p:txBody>
      </p:sp>
      <p:sp>
        <p:nvSpPr>
          <p:cNvPr id="80932" name="Text Box 436"/>
          <p:cNvSpPr txBox="1">
            <a:spLocks noChangeArrowheads="1"/>
          </p:cNvSpPr>
          <p:nvPr/>
        </p:nvSpPr>
        <p:spPr bwMode="auto">
          <a:xfrm>
            <a:off x="2938463" y="2195513"/>
            <a:ext cx="474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6" rIns="91388" bIns="45696">
            <a:spAutoFit/>
          </a:bodyPr>
          <a:lstStyle>
            <a:lvl1pPr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397">
                <a:latin typeface="Arial" charset="0"/>
              </a:rPr>
              <a:t>ISP</a:t>
            </a:r>
          </a:p>
        </p:txBody>
      </p:sp>
      <p:pic>
        <p:nvPicPr>
          <p:cNvPr id="50214" name="Picture 43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182938"/>
            <a:ext cx="3635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215" name="Group 439"/>
          <p:cNvGrpSpPr>
            <a:grpSpLocks/>
          </p:cNvGrpSpPr>
          <p:nvPr/>
        </p:nvGrpSpPr>
        <p:grpSpPr bwMode="auto">
          <a:xfrm>
            <a:off x="6300788" y="2649538"/>
            <a:ext cx="1800225" cy="1624012"/>
            <a:chOff x="1358" y="1894"/>
            <a:chExt cx="2981" cy="1793"/>
          </a:xfrm>
        </p:grpSpPr>
        <p:sp>
          <p:nvSpPr>
            <p:cNvPr id="80976" name="Oval 440"/>
            <p:cNvSpPr>
              <a:spLocks noChangeArrowheads="1"/>
            </p:cNvSpPr>
            <p:nvPr/>
          </p:nvSpPr>
          <p:spPr bwMode="auto">
            <a:xfrm>
              <a:off x="2375" y="1894"/>
              <a:ext cx="1299" cy="741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0977" name="Oval 441"/>
            <p:cNvSpPr>
              <a:spLocks noChangeArrowheads="1"/>
            </p:cNvSpPr>
            <p:nvPr/>
          </p:nvSpPr>
          <p:spPr bwMode="auto">
            <a:xfrm>
              <a:off x="1663" y="2089"/>
              <a:ext cx="996" cy="741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0978" name="Oval 442"/>
            <p:cNvSpPr>
              <a:spLocks noChangeArrowheads="1"/>
            </p:cNvSpPr>
            <p:nvPr/>
          </p:nvSpPr>
          <p:spPr bwMode="auto">
            <a:xfrm>
              <a:off x="1358" y="2535"/>
              <a:ext cx="673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0979" name="Oval 443"/>
            <p:cNvSpPr>
              <a:spLocks noChangeArrowheads="1"/>
            </p:cNvSpPr>
            <p:nvPr/>
          </p:nvSpPr>
          <p:spPr bwMode="auto">
            <a:xfrm>
              <a:off x="1560" y="2800"/>
              <a:ext cx="1009" cy="657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0980" name="Oval 444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0981" name="Oval 445"/>
            <p:cNvSpPr>
              <a:spLocks noChangeArrowheads="1"/>
            </p:cNvSpPr>
            <p:nvPr/>
          </p:nvSpPr>
          <p:spPr bwMode="auto">
            <a:xfrm>
              <a:off x="3235" y="2110"/>
              <a:ext cx="967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0982" name="Oval 446"/>
            <p:cNvSpPr>
              <a:spLocks noChangeArrowheads="1"/>
            </p:cNvSpPr>
            <p:nvPr/>
          </p:nvSpPr>
          <p:spPr bwMode="auto">
            <a:xfrm>
              <a:off x="3380" y="2485"/>
              <a:ext cx="959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0983" name="Oval 447"/>
            <p:cNvSpPr>
              <a:spLocks noChangeArrowheads="1"/>
            </p:cNvSpPr>
            <p:nvPr/>
          </p:nvSpPr>
          <p:spPr bwMode="auto">
            <a:xfrm>
              <a:off x="3293" y="2607"/>
              <a:ext cx="954" cy="957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  <p:sp>
          <p:nvSpPr>
            <p:cNvPr id="80984" name="Oval 448"/>
            <p:cNvSpPr>
              <a:spLocks noChangeArrowheads="1"/>
            </p:cNvSpPr>
            <p:nvPr/>
          </p:nvSpPr>
          <p:spPr bwMode="auto">
            <a:xfrm>
              <a:off x="1900" y="2318"/>
              <a:ext cx="1935" cy="959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499"/>
            </a:p>
          </p:txBody>
        </p:sp>
      </p:grpSp>
      <p:grpSp>
        <p:nvGrpSpPr>
          <p:cNvPr id="50216" name="Group 449"/>
          <p:cNvGrpSpPr>
            <a:grpSpLocks/>
          </p:cNvGrpSpPr>
          <p:nvPr/>
        </p:nvGrpSpPr>
        <p:grpSpPr bwMode="auto">
          <a:xfrm>
            <a:off x="6300788" y="2649538"/>
            <a:ext cx="1800225" cy="1652587"/>
            <a:chOff x="1358" y="1886"/>
            <a:chExt cx="2989" cy="1810"/>
          </a:xfrm>
        </p:grpSpPr>
        <p:sp>
          <p:nvSpPr>
            <p:cNvPr id="50241" name="Arc 450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lnTo>
                    <a:pt x="0" y="15316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Arc 451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lnTo>
                    <a:pt x="-1" y="1526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Arc 452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lnTo>
                    <a:pt x="392" y="2569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4" name="Arc 453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lnTo>
                    <a:pt x="395" y="25717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Arc 454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lnTo>
                    <a:pt x="32096" y="1926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6" name="Arc 455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lnTo>
                    <a:pt x="32038" y="19295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7" name="Arc 456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lnTo>
                    <a:pt x="-1" y="46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8" name="Arc 457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lnTo>
                    <a:pt x="-1" y="4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9" name="Arc 458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lnTo>
                    <a:pt x="13583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0" name="Arc 459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lnTo>
                    <a:pt x="13504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1" name="Arc 460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lnTo>
                    <a:pt x="2792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2" name="Arc 461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lnTo>
                    <a:pt x="27925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Arc 462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lnTo>
                    <a:pt x="12844" y="4129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4" name="Arc 463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lnTo>
                    <a:pt x="12867" y="4130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5" name="Arc 464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lnTo>
                    <a:pt x="39224" y="12019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6" name="Arc 465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lnTo>
                    <a:pt x="39161" y="12103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17" name="Line 466"/>
          <p:cNvSpPr>
            <a:spLocks noChangeShapeType="1"/>
          </p:cNvSpPr>
          <p:nvPr/>
        </p:nvSpPr>
        <p:spPr bwMode="auto">
          <a:xfrm flipH="1">
            <a:off x="6938963" y="3200400"/>
            <a:ext cx="608012" cy="22225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Line 467"/>
          <p:cNvSpPr>
            <a:spLocks noChangeShapeType="1"/>
          </p:cNvSpPr>
          <p:nvPr/>
        </p:nvSpPr>
        <p:spPr bwMode="auto">
          <a:xfrm flipH="1" flipV="1">
            <a:off x="6892925" y="3476625"/>
            <a:ext cx="420688" cy="43973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Line 468"/>
          <p:cNvSpPr>
            <a:spLocks noChangeShapeType="1"/>
          </p:cNvSpPr>
          <p:nvPr/>
        </p:nvSpPr>
        <p:spPr bwMode="auto">
          <a:xfrm flipH="1" flipV="1">
            <a:off x="7593013" y="3200400"/>
            <a:ext cx="420687" cy="771525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0" name="Line 469"/>
          <p:cNvSpPr>
            <a:spLocks noChangeShapeType="1"/>
          </p:cNvSpPr>
          <p:nvPr/>
        </p:nvSpPr>
        <p:spPr bwMode="auto">
          <a:xfrm flipH="1" flipV="1">
            <a:off x="7313613" y="3862388"/>
            <a:ext cx="700087" cy="10953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1" name="Line 470"/>
          <p:cNvSpPr>
            <a:spLocks noChangeShapeType="1"/>
          </p:cNvSpPr>
          <p:nvPr/>
        </p:nvSpPr>
        <p:spPr bwMode="auto">
          <a:xfrm flipV="1">
            <a:off x="6283325" y="3476625"/>
            <a:ext cx="609600" cy="1651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222" name="Picture 47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3343275"/>
            <a:ext cx="36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3" name="Picture 47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3819525"/>
            <a:ext cx="3667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43" name="Text Box 473"/>
          <p:cNvSpPr txBox="1">
            <a:spLocks noChangeArrowheads="1"/>
          </p:cNvSpPr>
          <p:nvPr/>
        </p:nvSpPr>
        <p:spPr bwMode="auto">
          <a:xfrm>
            <a:off x="7146925" y="2136775"/>
            <a:ext cx="4746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6" rIns="91388" bIns="45696">
            <a:spAutoFit/>
          </a:bodyPr>
          <a:lstStyle>
            <a:lvl1pPr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zh-CN" sz="1397">
                <a:latin typeface="Arial" charset="0"/>
                <a:ea typeface="宋体" charset="-122"/>
              </a:rPr>
              <a:t>ISP</a:t>
            </a:r>
            <a:endParaRPr lang="en-US" altLang="en-US" sz="1397">
              <a:latin typeface="Arial" charset="0"/>
            </a:endParaRPr>
          </a:p>
        </p:txBody>
      </p:sp>
      <p:pic>
        <p:nvPicPr>
          <p:cNvPr id="50225" name="Picture 47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563938"/>
            <a:ext cx="3651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6" name="Picture 47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3819525"/>
            <a:ext cx="3667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27" name="Line 476"/>
          <p:cNvSpPr>
            <a:spLocks noChangeShapeType="1"/>
          </p:cNvSpPr>
          <p:nvPr/>
        </p:nvSpPr>
        <p:spPr bwMode="auto">
          <a:xfrm flipH="1">
            <a:off x="7510463" y="2882900"/>
            <a:ext cx="457200" cy="3048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228" name="Picture 47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2795588"/>
            <a:ext cx="3667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9" name="Picture 47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3103563"/>
            <a:ext cx="3635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30" name="Picture 43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3565525"/>
            <a:ext cx="3667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52" name="Rectangle 495"/>
          <p:cNvSpPr>
            <a:spLocks noChangeArrowheads="1"/>
          </p:cNvSpPr>
          <p:nvPr/>
        </p:nvSpPr>
        <p:spPr bwMode="auto">
          <a:xfrm>
            <a:off x="388938" y="5407025"/>
            <a:ext cx="22050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6" rIns="91388" bIns="45696"/>
          <a:lstStyle>
            <a:lvl1pPr marL="342900" indent="-3429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4538" indent="-287338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altLang="en-US" sz="1797" dirty="0">
                <a:latin typeface="Comic Sans MS" charset="0"/>
              </a:rPr>
              <a:t>Campus access, e.g.,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altLang="en-US" sz="1597" dirty="0">
                <a:latin typeface="Comic Sans MS" charset="0"/>
              </a:rPr>
              <a:t>Ethernet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altLang="en-US" sz="1597" dirty="0">
                <a:latin typeface="Comic Sans MS" charset="0"/>
              </a:rPr>
              <a:t>Wireless</a:t>
            </a:r>
          </a:p>
        </p:txBody>
      </p:sp>
      <p:sp>
        <p:nvSpPr>
          <p:cNvPr id="80953" name="Rectangle 500"/>
          <p:cNvSpPr>
            <a:spLocks noChangeArrowheads="1"/>
          </p:cNvSpPr>
          <p:nvPr/>
        </p:nvSpPr>
        <p:spPr bwMode="auto">
          <a:xfrm>
            <a:off x="3887788" y="4646613"/>
            <a:ext cx="456247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6" rIns="91388" bIns="45696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altLang="zh-CN" sz="2396" dirty="0">
                <a:latin typeface="Comic Sans MS" charset="0"/>
                <a:ea typeface="宋体" charset="-122"/>
              </a:rPr>
              <a:t>The Internet is a </a:t>
            </a:r>
            <a:br>
              <a:rPr lang="en-US" altLang="zh-CN" sz="2396" dirty="0">
                <a:latin typeface="Comic Sans MS" charset="0"/>
                <a:ea typeface="宋体" charset="-122"/>
              </a:rPr>
            </a:br>
            <a:r>
              <a:rPr lang="en-US" altLang="zh-CN" sz="2396" dirty="0">
                <a:latin typeface="Comic Sans MS" charset="0"/>
                <a:ea typeface="宋体" charset="-122"/>
              </a:rPr>
              <a:t>network of networks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altLang="zh-CN" sz="2396" dirty="0">
                <a:latin typeface="Comic Sans MS" charset="0"/>
                <a:ea typeface="宋体" charset="-122"/>
              </a:rPr>
              <a:t>Each individually administrated network is called an Autonomous System (AS)</a:t>
            </a:r>
          </a:p>
        </p:txBody>
      </p:sp>
      <p:sp>
        <p:nvSpPr>
          <p:cNvPr id="80954" name="Rectangle 2"/>
          <p:cNvSpPr>
            <a:spLocks noChangeArrowheads="1"/>
          </p:cNvSpPr>
          <p:nvPr/>
        </p:nvSpPr>
        <p:spPr bwMode="auto">
          <a:xfrm>
            <a:off x="312738" y="6519863"/>
            <a:ext cx="308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597"/>
              <a:t>https://www.google.com/loon/how/</a:t>
            </a:r>
          </a:p>
        </p:txBody>
      </p:sp>
      <p:pic>
        <p:nvPicPr>
          <p:cNvPr id="50234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r="13184"/>
          <a:stretch>
            <a:fillRect/>
          </a:stretch>
        </p:blipFill>
        <p:spPr bwMode="auto">
          <a:xfrm>
            <a:off x="7613650" y="4570413"/>
            <a:ext cx="1446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235" name="Straight Connector 2"/>
          <p:cNvCxnSpPr>
            <a:cxnSpLocks noChangeShapeType="1"/>
            <a:endCxn id="50201" idx="0"/>
          </p:cNvCxnSpPr>
          <p:nvPr/>
        </p:nvCxnSpPr>
        <p:spPr bwMode="auto">
          <a:xfrm>
            <a:off x="2214563" y="2516188"/>
            <a:ext cx="192087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36" name="Straight Connector 5"/>
          <p:cNvCxnSpPr>
            <a:cxnSpLocks noChangeShapeType="1"/>
            <a:endCxn id="50230" idx="1"/>
          </p:cNvCxnSpPr>
          <p:nvPr/>
        </p:nvCxnSpPr>
        <p:spPr bwMode="auto">
          <a:xfrm flipV="1">
            <a:off x="1681163" y="3697288"/>
            <a:ext cx="282575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37" name="Straight Connector 9"/>
          <p:cNvCxnSpPr>
            <a:cxnSpLocks noChangeShapeType="1"/>
            <a:stCxn id="50226" idx="3"/>
          </p:cNvCxnSpPr>
          <p:nvPr/>
        </p:nvCxnSpPr>
        <p:spPr bwMode="auto">
          <a:xfrm>
            <a:off x="8166100" y="3949700"/>
            <a:ext cx="209550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59" name="Rectangle 10"/>
          <p:cNvSpPr>
            <a:spLocks noChangeArrowheads="1"/>
          </p:cNvSpPr>
          <p:nvPr/>
        </p:nvSpPr>
        <p:spPr bwMode="auto">
          <a:xfrm>
            <a:off x="7866063" y="5102225"/>
            <a:ext cx="96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zh-CN" sz="1198">
                <a:solidFill>
                  <a:srgbClr val="000000"/>
                </a:solidFill>
                <a:latin typeface="Arial" charset="0"/>
                <a:ea typeface="宋体" charset="-122"/>
              </a:rPr>
              <a:t>data center</a:t>
            </a:r>
            <a:endParaRPr lang="en-US" altLang="en-US" sz="399"/>
          </a:p>
        </p:txBody>
      </p:sp>
      <p:pic>
        <p:nvPicPr>
          <p:cNvPr id="50239" name="Picture 3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8"/>
            <a:ext cx="21939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51" name="Rectangle 49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charset="0"/>
              <a:buNone/>
              <a:defRPr/>
            </a:pPr>
            <a:r>
              <a:rPr lang="en-US" altLang="en-US" sz="1996" dirty="0">
                <a:ea typeface="ＭＳ Ｐゴシック" charset="-128"/>
              </a:rPr>
              <a:t>Residential </a:t>
            </a:r>
            <a:r>
              <a:rPr lang="en-US" altLang="zh-CN" sz="1996" dirty="0">
                <a:ea typeface="宋体" charset="-122"/>
              </a:rPr>
              <a:t>a</a:t>
            </a:r>
            <a:r>
              <a:rPr lang="en-US" altLang="en-US" sz="1996" dirty="0">
                <a:ea typeface="ＭＳ Ｐゴシック" charset="-128"/>
              </a:rPr>
              <a:t>ccess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1597" dirty="0">
                <a:ea typeface="ＭＳ Ｐゴシック" charset="-128"/>
              </a:rPr>
              <a:t>Cable, Fiber, DSL</a:t>
            </a:r>
            <a:r>
              <a:rPr lang="en-US" altLang="en-US" sz="1597" dirty="0">
                <a:ea typeface="宋体" charset="-122"/>
              </a:rPr>
              <a:t>, </a:t>
            </a:r>
            <a:r>
              <a:rPr lang="en-US" altLang="zh-CN" sz="1597" dirty="0">
                <a:ea typeface="宋体" charset="-122"/>
              </a:rPr>
              <a:t>Wireless</a:t>
            </a:r>
            <a:endParaRPr lang="en-US" altLang="en-US" sz="1597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5483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533400" y="55563"/>
            <a:ext cx="6253163" cy="1143000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First-Day Class: General Complexity</a:t>
            </a:r>
          </a:p>
        </p:txBody>
      </p:sp>
      <p:sp>
        <p:nvSpPr>
          <p:cNvPr id="14029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1988" y="6402388"/>
            <a:ext cx="2130425" cy="455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1613" indent="-285236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0943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597320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3697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0074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66451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2828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79205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fld id="{23500339-16F7-9B4B-B427-39CF86933EEE}" type="slidenum">
              <a:rPr lang="en-US" altLang="en-US" sz="1198" smtClean="0">
                <a:latin typeface="Tahoma" charset="0"/>
              </a:rPr>
              <a:pPr>
                <a:defRPr/>
              </a:pPr>
              <a:t>46</a:t>
            </a:fld>
            <a:endParaRPr lang="en-US" altLang="en-US" sz="1198">
              <a:latin typeface="Tahoma" charset="0"/>
            </a:endParaRPr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altLang="en-US" dirty="0">
                <a:solidFill>
                  <a:srgbClr val="000090"/>
                </a:solidFill>
                <a:ea typeface="ＭＳ Ｐゴシック" charset="-128"/>
              </a:rPr>
              <a:t>Complexity</a:t>
            </a:r>
            <a:r>
              <a:rPr lang="en-US" altLang="en-US" dirty="0">
                <a:ea typeface="ＭＳ Ｐゴシック" charset="-128"/>
              </a:rPr>
              <a:t> in highly organized systems arises primarily from design strategies intended to create </a:t>
            </a:r>
            <a:r>
              <a:rPr lang="en-US" altLang="en-US" dirty="0">
                <a:solidFill>
                  <a:srgbClr val="000090"/>
                </a:solidFill>
                <a:ea typeface="ＭＳ Ｐゴシック" charset="-128"/>
              </a:rPr>
              <a:t>robustness to uncertainty</a:t>
            </a:r>
            <a:r>
              <a:rPr lang="en-US" altLang="en-US" dirty="0">
                <a:ea typeface="ＭＳ Ｐゴシック" charset="-128"/>
              </a:rPr>
              <a:t> in their environments and component parts.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996" dirty="0">
                <a:solidFill>
                  <a:srgbClr val="000090"/>
                </a:solidFill>
                <a:ea typeface="ＭＳ Ｐゴシック" charset="-128"/>
              </a:rPr>
              <a:t>Scalability</a:t>
            </a:r>
            <a:r>
              <a:rPr lang="en-US" altLang="en-US" sz="1996" dirty="0">
                <a:ea typeface="ＭＳ Ｐゴシック" charset="-128"/>
              </a:rPr>
              <a:t> is robustness to changes to the size and complexity of a system as a whole.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996" dirty="0">
                <a:solidFill>
                  <a:srgbClr val="000090"/>
                </a:solidFill>
                <a:ea typeface="ＭＳ Ｐゴシック" charset="-128"/>
              </a:rPr>
              <a:t>Evolvability</a:t>
            </a:r>
            <a:r>
              <a:rPr lang="en-US" altLang="en-US" sz="1996" dirty="0">
                <a:ea typeface="ＭＳ Ｐゴシック" charset="-128"/>
              </a:rPr>
              <a:t> is robustness of lineages to large changes on various (usually long) time scales.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996" dirty="0">
                <a:solidFill>
                  <a:srgbClr val="000090"/>
                </a:solidFill>
                <a:ea typeface="ＭＳ Ｐゴシック" charset="-128"/>
              </a:rPr>
              <a:t>Reliability</a:t>
            </a:r>
            <a:r>
              <a:rPr lang="en-US" altLang="en-US" sz="1996" dirty="0">
                <a:ea typeface="ＭＳ Ｐゴシック" charset="-128"/>
              </a:rPr>
              <a:t> is robustness to component failures.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996" dirty="0">
                <a:solidFill>
                  <a:srgbClr val="000090"/>
                </a:solidFill>
                <a:ea typeface="ＭＳ Ｐゴシック" charset="-128"/>
              </a:rPr>
              <a:t>Efficiency</a:t>
            </a:r>
            <a:r>
              <a:rPr lang="en-US" altLang="en-US" sz="1996" dirty="0">
                <a:ea typeface="ＭＳ Ｐゴシック" charset="-128"/>
              </a:rPr>
              <a:t> is robustness to resource scarcity.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996" dirty="0">
                <a:solidFill>
                  <a:srgbClr val="000090"/>
                </a:solidFill>
                <a:ea typeface="ＭＳ Ｐゴシック" charset="-128"/>
              </a:rPr>
              <a:t>Modularity</a:t>
            </a:r>
            <a:r>
              <a:rPr lang="en-US" altLang="en-US" sz="1996" dirty="0">
                <a:ea typeface="ＭＳ Ｐゴシック" charset="-128"/>
              </a:rPr>
              <a:t> is robustness to component rearrangements.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6311900" y="6396038"/>
            <a:ext cx="1271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597"/>
              <a:t>David Meyer</a:t>
            </a:r>
            <a:endParaRPr lang="en-US" altLang="en-US" sz="3993"/>
          </a:p>
        </p:txBody>
      </p:sp>
      <p:pic>
        <p:nvPicPr>
          <p:cNvPr id="52229" name="Picture 3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8"/>
            <a:ext cx="21939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4527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First-Day Class: Evolution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341438"/>
            <a:ext cx="8310563" cy="5210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dirty="0">
                <a:ea typeface="ＭＳ Ｐゴシック" charset="-128"/>
              </a:rPr>
              <a:t>Driven by Technology, Infrastructure, Policy, Applications (usage), and Understanding: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technology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>
                <a:ea typeface="ＭＳ Ｐゴシック" charset="-128"/>
              </a:rPr>
              <a:t>e.g., wireless/optical communication technologies and device miniaturization (sensors)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infrastructure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>
                <a:ea typeface="ＭＳ Ｐゴシック" charset="-128"/>
              </a:rPr>
              <a:t>e.g., cloud computing vs local computing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applications (usage)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>
                <a:ea typeface="ＭＳ Ｐゴシック" charset="-128"/>
              </a:rPr>
              <a:t>e.g., mobile computing, content distribution, game, tele presence, sensing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understanding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>
                <a:ea typeface="ＭＳ Ｐゴシック" charset="-128"/>
              </a:rPr>
              <a:t>e.g., resource sharing principle, routing principles, mechanism design, optimal stochastic control (randomized access)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600" dirty="0">
                <a:ea typeface="ＭＳ Ｐゴシック" charset="-128"/>
              </a:rPr>
              <a:t>Complexity comes from evolution.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600" dirty="0">
                <a:ea typeface="ＭＳ Ｐゴシック" charset="-128"/>
              </a:rPr>
              <a:t>Don’t be afraid to challenge the foundation and redesign!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A5F803C-0355-CF4D-97A9-A4F400679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48700" y="6448425"/>
            <a:ext cx="419100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9073C7-521D-5140-95CC-AE42EB7926C5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0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5E7164-DA43-C145-B6F9-3B11B23ECDA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6914" name="Rectangle 4"/>
          <p:cNvSpPr>
            <a:spLocks noGrp="1" noChangeArrowheads="1"/>
          </p:cNvSpPr>
          <p:nvPr>
            <p:ph type="title"/>
          </p:nvPr>
        </p:nvSpPr>
        <p:spPr>
          <a:xfrm>
            <a:off x="559593" y="259702"/>
            <a:ext cx="8024813" cy="685800"/>
          </a:xfrm>
        </p:spPr>
        <p:txBody>
          <a:bodyPr/>
          <a:lstStyle/>
          <a:p>
            <a:r>
              <a:rPr lang="en-US" altLang="zh-CN" sz="3600" dirty="0">
                <a:ea typeface="宋体" charset="-122"/>
              </a:rPr>
              <a:t>Recap: </a:t>
            </a:r>
            <a:r>
              <a:rPr lang="en-US" altLang="en-US" sz="3600" dirty="0">
                <a:ea typeface="ＭＳ Ｐゴシック" charset="-128"/>
              </a:rPr>
              <a:t>Look Inside a Router: Output Port</a:t>
            </a:r>
          </a:p>
        </p:txBody>
      </p:sp>
      <p:pic>
        <p:nvPicPr>
          <p:cNvPr id="166915" name="Picture 5" descr="464 Output 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763838"/>
            <a:ext cx="48593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34013" y="1419225"/>
            <a:ext cx="3446462" cy="51006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000" i="1" dirty="0">
                <a:solidFill>
                  <a:srgbClr val="FF0000"/>
                </a:solidFill>
                <a:ea typeface="ＭＳ Ｐゴシック" charset="-128"/>
              </a:rPr>
              <a:t>Buffering</a:t>
            </a:r>
            <a:r>
              <a:rPr lang="en-US" altLang="en-US" sz="2000" dirty="0">
                <a:ea typeface="ＭＳ Ｐゴシック" charset="-128"/>
              </a:rPr>
              <a:t> required when datagrams arrive from fabric faster than the transmission rate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altLang="en-US" sz="2000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000" i="1" dirty="0">
                <a:solidFill>
                  <a:srgbClr val="FF0000"/>
                </a:solidFill>
                <a:ea typeface="ＭＳ Ｐゴシック" charset="-128"/>
              </a:rPr>
              <a:t>Queueing (delay) and loss </a:t>
            </a:r>
            <a:r>
              <a:rPr lang="en-US" altLang="en-US" sz="2000" i="1" dirty="0">
                <a:ea typeface="ＭＳ Ｐゴシック" charset="-128"/>
              </a:rPr>
              <a:t>due to output port buffer overflow !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altLang="en-US" sz="2000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000" i="1" dirty="0">
                <a:solidFill>
                  <a:srgbClr val="FF0000"/>
                </a:solidFill>
                <a:ea typeface="ＭＳ Ｐゴシック" charset="-128"/>
              </a:rPr>
              <a:t>Scheduling and queue/buffer management </a:t>
            </a:r>
            <a:r>
              <a:rPr lang="en-US" altLang="en-US" sz="2000" dirty="0">
                <a:ea typeface="ＭＳ Ｐゴシック" charset="-128"/>
              </a:rPr>
              <a:t>choose among queued datagrams for transmission</a:t>
            </a:r>
          </a:p>
        </p:txBody>
      </p:sp>
    </p:spTree>
    <p:extLst>
      <p:ext uri="{BB962C8B-B14F-4D97-AF65-F5344CB8AC3E}">
        <p14:creationId xmlns:p14="http://schemas.microsoft.com/office/powerpoint/2010/main" val="236172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B45AAE-57F0-DB4B-8DC3-0D095CF1D3C2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0" name="Rectangle 89"/>
          <p:cNvSpPr>
            <a:spLocks noChangeArrowheads="1"/>
          </p:cNvSpPr>
          <p:nvPr/>
        </p:nvSpPr>
        <p:spPr bwMode="auto">
          <a:xfrm>
            <a:off x="4827588" y="1184275"/>
            <a:ext cx="3911600" cy="1978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636000" cy="1143000"/>
          </a:xfrm>
        </p:spPr>
        <p:txBody>
          <a:bodyPr/>
          <a:lstStyle/>
          <a:p>
            <a:r>
              <a:rPr lang="en-US" altLang="zh-CN" sz="2000" dirty="0">
                <a:ea typeface="宋体" charset="-122"/>
              </a:rPr>
              <a:t>Recap: Putting it Together: Example 2 (Different Networks)</a:t>
            </a:r>
            <a:r>
              <a:rPr lang="en-US" altLang="en-US" sz="2000" dirty="0">
                <a:ea typeface="ＭＳ Ｐゴシック" charset="-128"/>
              </a:rPr>
              <a:t>: A-&gt; E</a:t>
            </a:r>
          </a:p>
        </p:txBody>
      </p:sp>
      <p:sp>
        <p:nvSpPr>
          <p:cNvPr id="171012" name="Freeform 3"/>
          <p:cNvSpPr>
            <a:spLocks/>
          </p:cNvSpPr>
          <p:nvPr/>
        </p:nvSpPr>
        <p:spPr bwMode="auto">
          <a:xfrm>
            <a:off x="6848475" y="2905125"/>
            <a:ext cx="238125" cy="1476375"/>
          </a:xfrm>
          <a:custGeom>
            <a:avLst/>
            <a:gdLst>
              <a:gd name="T0" fmla="*/ 2147483646 w 150"/>
              <a:gd name="T1" fmla="*/ 0 h 720"/>
              <a:gd name="T2" fmla="*/ 0 w 150"/>
              <a:gd name="T3" fmla="*/ 2147483646 h 720"/>
              <a:gd name="T4" fmla="*/ 0 60000 65536"/>
              <a:gd name="T5" fmla="*/ 0 60000 65536"/>
              <a:gd name="T6" fmla="*/ 0 w 150"/>
              <a:gd name="T7" fmla="*/ 0 h 720"/>
              <a:gd name="T8" fmla="*/ 150 w 150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" h="720">
                <a:moveTo>
                  <a:pt x="126" y="0"/>
                </a:moveTo>
                <a:cubicBezTo>
                  <a:pt x="150" y="210"/>
                  <a:pt x="138" y="450"/>
                  <a:pt x="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Rectangle 5"/>
          <p:cNvSpPr>
            <a:spLocks noChangeArrowheads="1"/>
          </p:cNvSpPr>
          <p:nvPr/>
        </p:nvSpPr>
        <p:spPr bwMode="auto">
          <a:xfrm>
            <a:off x="561975" y="1315758"/>
            <a:ext cx="3590925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1015" name="Rectangle 6"/>
          <p:cNvSpPr>
            <a:spLocks noChangeArrowheads="1"/>
          </p:cNvSpPr>
          <p:nvPr/>
        </p:nvSpPr>
        <p:spPr bwMode="auto">
          <a:xfrm>
            <a:off x="485775" y="1382433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1016" name="Text Box 7"/>
          <p:cNvSpPr txBox="1">
            <a:spLocks noChangeArrowheads="1"/>
          </p:cNvSpPr>
          <p:nvPr/>
        </p:nvSpPr>
        <p:spPr bwMode="auto">
          <a:xfrm>
            <a:off x="479425" y="1299883"/>
            <a:ext cx="79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misc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fields</a:t>
            </a:r>
          </a:p>
        </p:txBody>
      </p:sp>
      <p:sp>
        <p:nvSpPr>
          <p:cNvPr id="171017" name="Line 8"/>
          <p:cNvSpPr>
            <a:spLocks noChangeShapeType="1"/>
          </p:cNvSpPr>
          <p:nvPr/>
        </p:nvSpPr>
        <p:spPr bwMode="auto">
          <a:xfrm>
            <a:off x="1247775" y="139195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8" name="Text Box 9"/>
          <p:cNvSpPr txBox="1">
            <a:spLocks noChangeArrowheads="1"/>
          </p:cNvSpPr>
          <p:nvPr/>
        </p:nvSpPr>
        <p:spPr bwMode="auto">
          <a:xfrm>
            <a:off x="1216025" y="1461808"/>
            <a:ext cx="1084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223.1.1.1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1019" name="Text Box 10"/>
          <p:cNvSpPr txBox="1">
            <a:spLocks noChangeArrowheads="1"/>
          </p:cNvSpPr>
          <p:nvPr/>
        </p:nvSpPr>
        <p:spPr bwMode="auto">
          <a:xfrm>
            <a:off x="2198688" y="1461808"/>
            <a:ext cx="1157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223.1.2.3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1020" name="Line 11"/>
          <p:cNvSpPr>
            <a:spLocks noChangeShapeType="1"/>
          </p:cNvSpPr>
          <p:nvPr/>
        </p:nvSpPr>
        <p:spPr bwMode="auto">
          <a:xfrm>
            <a:off x="2238375" y="139195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1" name="Line 12"/>
          <p:cNvSpPr>
            <a:spLocks noChangeShapeType="1"/>
          </p:cNvSpPr>
          <p:nvPr/>
        </p:nvSpPr>
        <p:spPr bwMode="auto">
          <a:xfrm>
            <a:off x="3286125" y="138243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2" name="Text Box 13"/>
          <p:cNvSpPr txBox="1">
            <a:spLocks noChangeArrowheads="1"/>
          </p:cNvSpPr>
          <p:nvPr/>
        </p:nvSpPr>
        <p:spPr bwMode="auto">
          <a:xfrm>
            <a:off x="3348038" y="1452283"/>
            <a:ext cx="661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171023" name="Text Box 14"/>
          <p:cNvSpPr txBox="1">
            <a:spLocks noChangeArrowheads="1"/>
          </p:cNvSpPr>
          <p:nvPr/>
        </p:nvSpPr>
        <p:spPr bwMode="auto">
          <a:xfrm>
            <a:off x="4714875" y="1535113"/>
            <a:ext cx="4100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 Dest. Net  router  Nhops  interface</a:t>
            </a:r>
          </a:p>
        </p:txBody>
      </p:sp>
      <p:sp>
        <p:nvSpPr>
          <p:cNvPr id="171024" name="Text Box 15"/>
          <p:cNvSpPr txBox="1">
            <a:spLocks noChangeArrowheads="1"/>
          </p:cNvSpPr>
          <p:nvPr/>
        </p:nvSpPr>
        <p:spPr bwMode="auto">
          <a:xfrm>
            <a:off x="4752975" y="1960563"/>
            <a:ext cx="3856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223.1.1/24        -          1       </a:t>
            </a: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223.1.1.4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71025" name="Text Box 16"/>
          <p:cNvSpPr txBox="1">
            <a:spLocks noChangeArrowheads="1"/>
          </p:cNvSpPr>
          <p:nvPr/>
        </p:nvSpPr>
        <p:spPr bwMode="auto">
          <a:xfrm>
            <a:off x="4762500" y="2255838"/>
            <a:ext cx="3792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223.1.2/24        -          1       </a:t>
            </a: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223.1.2.9</a:t>
            </a:r>
          </a:p>
        </p:txBody>
      </p:sp>
      <p:sp>
        <p:nvSpPr>
          <p:cNvPr id="171026" name="Text Box 17"/>
          <p:cNvSpPr txBox="1">
            <a:spLocks noChangeArrowheads="1"/>
          </p:cNvSpPr>
          <p:nvPr/>
        </p:nvSpPr>
        <p:spPr bwMode="auto">
          <a:xfrm>
            <a:off x="4772025" y="2522538"/>
            <a:ext cx="3890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223.1.3/24        -          1       </a:t>
            </a: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223.1.3.27</a:t>
            </a:r>
          </a:p>
        </p:txBody>
      </p:sp>
      <p:sp>
        <p:nvSpPr>
          <p:cNvPr id="171027" name="Line 18"/>
          <p:cNvSpPr>
            <a:spLocks noChangeShapeType="1"/>
          </p:cNvSpPr>
          <p:nvPr/>
        </p:nvSpPr>
        <p:spPr bwMode="auto">
          <a:xfrm flipV="1">
            <a:off x="4806950" y="1914525"/>
            <a:ext cx="33909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8" name="Line 19"/>
          <p:cNvSpPr>
            <a:spLocks noChangeShapeType="1"/>
          </p:cNvSpPr>
          <p:nvPr/>
        </p:nvSpPr>
        <p:spPr bwMode="auto">
          <a:xfrm>
            <a:off x="5959475" y="1676400"/>
            <a:ext cx="11113" cy="14906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9" name="Line 20"/>
          <p:cNvSpPr>
            <a:spLocks noChangeShapeType="1"/>
          </p:cNvSpPr>
          <p:nvPr/>
        </p:nvSpPr>
        <p:spPr bwMode="auto">
          <a:xfrm>
            <a:off x="6816725" y="1724025"/>
            <a:ext cx="11113" cy="14462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0" name="Text Box 21"/>
          <p:cNvSpPr txBox="1">
            <a:spLocks noChangeArrowheads="1"/>
          </p:cNvSpPr>
          <p:nvPr/>
        </p:nvSpPr>
        <p:spPr bwMode="auto">
          <a:xfrm>
            <a:off x="4724400" y="1249363"/>
            <a:ext cx="46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    </a:t>
            </a:r>
          </a:p>
        </p:txBody>
      </p:sp>
      <p:sp>
        <p:nvSpPr>
          <p:cNvPr id="171031" name="Line 22"/>
          <p:cNvSpPr>
            <a:spLocks noChangeShapeType="1"/>
          </p:cNvSpPr>
          <p:nvPr/>
        </p:nvSpPr>
        <p:spPr bwMode="auto">
          <a:xfrm>
            <a:off x="7645400" y="1695450"/>
            <a:ext cx="0" cy="1501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1032" name="Group 23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902" y="1949"/>
            <a:chExt cx="2786" cy="1987"/>
          </a:xfrm>
        </p:grpSpPr>
        <p:sp>
          <p:nvSpPr>
            <p:cNvPr id="171038" name="Freeform 24"/>
            <p:cNvSpPr>
              <a:spLocks/>
            </p:cNvSpPr>
            <p:nvPr/>
          </p:nvSpPr>
          <p:spPr bwMode="auto">
            <a:xfrm>
              <a:off x="2902" y="19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9" name="Freeform 25"/>
            <p:cNvSpPr>
              <a:spLocks/>
            </p:cNvSpPr>
            <p:nvPr/>
          </p:nvSpPr>
          <p:spPr bwMode="auto">
            <a:xfrm>
              <a:off x="4487" y="21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0" name="Freeform 26"/>
            <p:cNvSpPr>
              <a:spLocks/>
            </p:cNvSpPr>
            <p:nvPr/>
          </p:nvSpPr>
          <p:spPr bwMode="auto">
            <a:xfrm>
              <a:off x="3663" y="29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1041" name="Object 2"/>
            <p:cNvGraphicFramePr>
              <a:graphicFrameLocks noChangeAspect="1"/>
            </p:cNvGraphicFramePr>
            <p:nvPr/>
          </p:nvGraphicFramePr>
          <p:xfrm>
            <a:off x="2951" y="20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7079" imgH="1083682" progId="MS_ClipArt_Gallery.2">
                    <p:embed/>
                  </p:oleObj>
                </mc:Choice>
                <mc:Fallback>
                  <p:oleObj name="Clip" r:id="rId3" imgW="1307079" imgH="1083682" progId="MS_ClipArt_Gallery.2">
                    <p:embed/>
                    <p:pic>
                      <p:nvPicPr>
                        <p:cNvPr id="17104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20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42" name="Line 28"/>
            <p:cNvSpPr>
              <a:spLocks noChangeShapeType="1"/>
            </p:cNvSpPr>
            <p:nvPr/>
          </p:nvSpPr>
          <p:spPr bwMode="auto">
            <a:xfrm>
              <a:off x="3304" y="22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3" name="Line 29"/>
            <p:cNvSpPr>
              <a:spLocks noChangeShapeType="1"/>
            </p:cNvSpPr>
            <p:nvPr/>
          </p:nvSpPr>
          <p:spPr bwMode="auto">
            <a:xfrm flipH="1">
              <a:off x="3487" y="22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4" name="Line 30"/>
            <p:cNvSpPr>
              <a:spLocks noChangeShapeType="1"/>
            </p:cNvSpPr>
            <p:nvPr/>
          </p:nvSpPr>
          <p:spPr bwMode="auto">
            <a:xfrm flipV="1">
              <a:off x="3304" y="26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5" name="Line 31"/>
            <p:cNvSpPr>
              <a:spLocks noChangeShapeType="1"/>
            </p:cNvSpPr>
            <p:nvPr/>
          </p:nvSpPr>
          <p:spPr bwMode="auto">
            <a:xfrm>
              <a:off x="3310" y="30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1046" name="Object 3"/>
            <p:cNvGraphicFramePr>
              <a:graphicFrameLocks noChangeAspect="1"/>
            </p:cNvGraphicFramePr>
            <p:nvPr/>
          </p:nvGraphicFramePr>
          <p:xfrm>
            <a:off x="2951" y="24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7079" imgH="1083682" progId="MS_ClipArt_Gallery.2">
                    <p:embed/>
                  </p:oleObj>
                </mc:Choice>
                <mc:Fallback>
                  <p:oleObj name="Clip" r:id="rId5" imgW="1307079" imgH="1083682" progId="MS_ClipArt_Gallery.2">
                    <p:embed/>
                    <p:pic>
                      <p:nvPicPr>
                        <p:cNvPr id="1710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24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47" name="Object 4"/>
            <p:cNvGraphicFramePr>
              <a:graphicFrameLocks noChangeAspect="1"/>
            </p:cNvGraphicFramePr>
            <p:nvPr/>
          </p:nvGraphicFramePr>
          <p:xfrm>
            <a:off x="2951" y="28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17104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28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48" name="Line 34"/>
            <p:cNvSpPr>
              <a:spLocks noChangeShapeType="1"/>
            </p:cNvSpPr>
            <p:nvPr/>
          </p:nvSpPr>
          <p:spPr bwMode="auto">
            <a:xfrm>
              <a:off x="3487" y="27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1049" name="Group 35"/>
            <p:cNvGrpSpPr>
              <a:grpSpLocks/>
            </p:cNvGrpSpPr>
            <p:nvPr/>
          </p:nvGrpSpPr>
          <p:grpSpPr bwMode="auto">
            <a:xfrm>
              <a:off x="4081" y="2759"/>
              <a:ext cx="448" cy="240"/>
              <a:chOff x="3600" y="219"/>
              <a:chExt cx="360" cy="175"/>
            </a:xfrm>
          </p:grpSpPr>
          <p:sp>
            <p:nvSpPr>
              <p:cNvPr id="171085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6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7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8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71089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1090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109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96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97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1091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1092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93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94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1050" name="Text Box 49"/>
            <p:cNvSpPr txBox="1">
              <a:spLocks noChangeArrowheads="1"/>
            </p:cNvSpPr>
            <p:nvPr/>
          </p:nvSpPr>
          <p:spPr bwMode="auto">
            <a:xfrm>
              <a:off x="3278" y="204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51" name="Rectangle 50"/>
            <p:cNvSpPr>
              <a:spLocks noChangeArrowheads="1"/>
            </p:cNvSpPr>
            <p:nvPr/>
          </p:nvSpPr>
          <p:spPr bwMode="auto">
            <a:xfrm>
              <a:off x="3333" y="2499"/>
              <a:ext cx="195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52" name="Text Box 51"/>
            <p:cNvSpPr txBox="1">
              <a:spLocks noChangeArrowheads="1"/>
            </p:cNvSpPr>
            <p:nvPr/>
          </p:nvSpPr>
          <p:spPr bwMode="auto">
            <a:xfrm>
              <a:off x="3327" y="24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53" name="Text Box 52"/>
            <p:cNvSpPr txBox="1">
              <a:spLocks noChangeArrowheads="1"/>
            </p:cNvSpPr>
            <p:nvPr/>
          </p:nvSpPr>
          <p:spPr bwMode="auto">
            <a:xfrm>
              <a:off x="3206" y="30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223.1.1.3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54" name="Text Box 53"/>
            <p:cNvSpPr txBox="1">
              <a:spLocks noChangeArrowheads="1"/>
            </p:cNvSpPr>
            <p:nvPr/>
          </p:nvSpPr>
          <p:spPr bwMode="auto">
            <a:xfrm>
              <a:off x="3704" y="2618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223.1.1.4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55" name="Line 54"/>
            <p:cNvSpPr>
              <a:spLocks noChangeShapeType="1"/>
            </p:cNvSpPr>
            <p:nvPr/>
          </p:nvSpPr>
          <p:spPr bwMode="auto">
            <a:xfrm>
              <a:off x="4462" y="27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6" name="Text Box 55"/>
            <p:cNvSpPr txBox="1">
              <a:spLocks noChangeArrowheads="1"/>
            </p:cNvSpPr>
            <p:nvPr/>
          </p:nvSpPr>
          <p:spPr bwMode="auto">
            <a:xfrm>
              <a:off x="4382" y="261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223.1.2.9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57" name="Line 56"/>
            <p:cNvSpPr>
              <a:spLocks noChangeShapeType="1"/>
            </p:cNvSpPr>
            <p:nvPr/>
          </p:nvSpPr>
          <p:spPr bwMode="auto">
            <a:xfrm flipH="1">
              <a:off x="5107" y="23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1058" name="Object 5"/>
            <p:cNvGraphicFramePr>
              <a:graphicFrameLocks noChangeAspect="1"/>
            </p:cNvGraphicFramePr>
            <p:nvPr/>
          </p:nvGraphicFramePr>
          <p:xfrm>
            <a:off x="5219" y="21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7079" imgH="1083682" progId="MS_ClipArt_Gallery.2">
                    <p:embed/>
                  </p:oleObj>
                </mc:Choice>
                <mc:Fallback>
                  <p:oleObj name="Clip" r:id="rId7" imgW="1307079" imgH="1083682" progId="MS_ClipArt_Gallery.2">
                    <p:embed/>
                    <p:pic>
                      <p:nvPicPr>
                        <p:cNvPr id="17105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9" y="21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59" name="Line 58"/>
            <p:cNvSpPr>
              <a:spLocks noChangeShapeType="1"/>
            </p:cNvSpPr>
            <p:nvPr/>
          </p:nvSpPr>
          <p:spPr bwMode="auto">
            <a:xfrm>
              <a:off x="5107" y="23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1060" name="Object 6"/>
            <p:cNvGraphicFramePr>
              <a:graphicFrameLocks noChangeAspect="1"/>
            </p:cNvGraphicFramePr>
            <p:nvPr/>
          </p:nvGraphicFramePr>
          <p:xfrm>
            <a:off x="5222" y="30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307079" imgH="1083682" progId="MS_ClipArt_Gallery.2">
                    <p:embed/>
                  </p:oleObj>
                </mc:Choice>
                <mc:Fallback>
                  <p:oleObj name="Clip" r:id="rId8" imgW="1307079" imgH="1083682" progId="MS_ClipArt_Gallery.2">
                    <p:embed/>
                    <p:pic>
                      <p:nvPicPr>
                        <p:cNvPr id="17106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2" y="30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61" name="Line 60"/>
            <p:cNvSpPr>
              <a:spLocks noChangeShapeType="1"/>
            </p:cNvSpPr>
            <p:nvPr/>
          </p:nvSpPr>
          <p:spPr bwMode="auto">
            <a:xfrm>
              <a:off x="5107" y="31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62" name="Rectangle 61"/>
            <p:cNvSpPr>
              <a:spLocks noChangeArrowheads="1"/>
            </p:cNvSpPr>
            <p:nvPr/>
          </p:nvSpPr>
          <p:spPr bwMode="auto">
            <a:xfrm>
              <a:off x="5073" y="2986"/>
              <a:ext cx="108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63" name="Text Box 62"/>
            <p:cNvSpPr txBox="1">
              <a:spLocks noChangeArrowheads="1"/>
            </p:cNvSpPr>
            <p:nvPr/>
          </p:nvSpPr>
          <p:spPr bwMode="auto">
            <a:xfrm>
              <a:off x="4704" y="291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223.1.2.3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64" name="Rectangle 63"/>
            <p:cNvSpPr>
              <a:spLocks noChangeArrowheads="1"/>
            </p:cNvSpPr>
            <p:nvPr/>
          </p:nvSpPr>
          <p:spPr bwMode="auto">
            <a:xfrm>
              <a:off x="5082" y="2382"/>
              <a:ext cx="156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65" name="Text Box 64"/>
            <p:cNvSpPr txBox="1">
              <a:spLocks noChangeArrowheads="1"/>
            </p:cNvSpPr>
            <p:nvPr/>
          </p:nvSpPr>
          <p:spPr bwMode="auto">
            <a:xfrm>
              <a:off x="4584" y="232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66" name="Line 65"/>
            <p:cNvSpPr>
              <a:spLocks noChangeShapeType="1"/>
            </p:cNvSpPr>
            <p:nvPr/>
          </p:nvSpPr>
          <p:spPr bwMode="auto">
            <a:xfrm flipH="1">
              <a:off x="4312" y="30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67" name="Line 66"/>
            <p:cNvSpPr>
              <a:spLocks noChangeShapeType="1"/>
            </p:cNvSpPr>
            <p:nvPr/>
          </p:nvSpPr>
          <p:spPr bwMode="auto">
            <a:xfrm flipH="1">
              <a:off x="3898" y="34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68" name="Line 67"/>
            <p:cNvSpPr>
              <a:spLocks noChangeShapeType="1"/>
            </p:cNvSpPr>
            <p:nvPr/>
          </p:nvSpPr>
          <p:spPr bwMode="auto">
            <a:xfrm flipH="1" flipV="1">
              <a:off x="3896" y="34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69" name="Line 68"/>
            <p:cNvSpPr>
              <a:spLocks noChangeShapeType="1"/>
            </p:cNvSpPr>
            <p:nvPr/>
          </p:nvSpPr>
          <p:spPr bwMode="auto">
            <a:xfrm flipH="1" flipV="1">
              <a:off x="4637" y="34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1070" name="Object 7"/>
            <p:cNvGraphicFramePr>
              <a:graphicFrameLocks noChangeAspect="1"/>
            </p:cNvGraphicFramePr>
            <p:nvPr/>
          </p:nvGraphicFramePr>
          <p:xfrm>
            <a:off x="4502" y="35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307079" imgH="1083682" progId="MS_ClipArt_Gallery.2">
                    <p:embed/>
                  </p:oleObj>
                </mc:Choice>
                <mc:Fallback>
                  <p:oleObj name="Clip" r:id="rId9" imgW="1307079" imgH="1083682" progId="MS_ClipArt_Gallery.2">
                    <p:embed/>
                    <p:pic>
                      <p:nvPicPr>
                        <p:cNvPr id="17107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" y="35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71" name="Object 8"/>
            <p:cNvGraphicFramePr>
              <a:graphicFrameLocks noChangeAspect="1"/>
            </p:cNvGraphicFramePr>
            <p:nvPr/>
          </p:nvGraphicFramePr>
          <p:xfrm>
            <a:off x="3710" y="35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307079" imgH="1083682" progId="MS_ClipArt_Gallery.2">
                    <p:embed/>
                  </p:oleObj>
                </mc:Choice>
                <mc:Fallback>
                  <p:oleObj name="Clip" r:id="rId10" imgW="1307079" imgH="1083682" progId="MS_ClipArt_Gallery.2">
                    <p:embed/>
                    <p:pic>
                      <p:nvPicPr>
                        <p:cNvPr id="17107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0" y="35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72" name="Text Box 71"/>
            <p:cNvSpPr txBox="1">
              <a:spLocks noChangeArrowheads="1"/>
            </p:cNvSpPr>
            <p:nvPr/>
          </p:nvSpPr>
          <p:spPr bwMode="auto">
            <a:xfrm>
              <a:off x="4640" y="3356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73" name="Text Box 72"/>
            <p:cNvSpPr txBox="1">
              <a:spLocks noChangeArrowheads="1"/>
            </p:cNvSpPr>
            <p:nvPr/>
          </p:nvSpPr>
          <p:spPr bwMode="auto">
            <a:xfrm>
              <a:off x="3269" y="3380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74" name="Rectangle 73"/>
            <p:cNvSpPr>
              <a:spLocks noChangeArrowheads="1"/>
            </p:cNvSpPr>
            <p:nvPr/>
          </p:nvSpPr>
          <p:spPr bwMode="auto">
            <a:xfrm>
              <a:off x="4272" y="3084"/>
              <a:ext cx="81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75" name="Text Box 74"/>
            <p:cNvSpPr txBox="1">
              <a:spLocks noChangeArrowheads="1"/>
            </p:cNvSpPr>
            <p:nvPr/>
          </p:nvSpPr>
          <p:spPr bwMode="auto">
            <a:xfrm>
              <a:off x="3916" y="3043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223.1.3.27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71076" name="Group 75"/>
            <p:cNvGrpSpPr>
              <a:grpSpLocks/>
            </p:cNvGrpSpPr>
            <p:nvPr/>
          </p:nvGrpSpPr>
          <p:grpSpPr bwMode="auto">
            <a:xfrm>
              <a:off x="3014" y="1991"/>
              <a:ext cx="233" cy="250"/>
              <a:chOff x="2822" y="1181"/>
              <a:chExt cx="233" cy="250"/>
            </a:xfrm>
          </p:grpSpPr>
          <p:sp>
            <p:nvSpPr>
              <p:cNvPr id="171083" name="Rectangle 7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4" name="Text Box 7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A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1077" name="Group 78"/>
            <p:cNvGrpSpPr>
              <a:grpSpLocks/>
            </p:cNvGrpSpPr>
            <p:nvPr/>
          </p:nvGrpSpPr>
          <p:grpSpPr bwMode="auto">
            <a:xfrm>
              <a:off x="3008" y="2771"/>
              <a:ext cx="217" cy="250"/>
              <a:chOff x="2822" y="1181"/>
              <a:chExt cx="217" cy="250"/>
            </a:xfrm>
          </p:grpSpPr>
          <p:sp>
            <p:nvSpPr>
              <p:cNvPr id="171081" name="Rectangle 7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2" name="Text Box 8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B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1078" name="Group 81"/>
            <p:cNvGrpSpPr>
              <a:grpSpLocks/>
            </p:cNvGrpSpPr>
            <p:nvPr/>
          </p:nvGrpSpPr>
          <p:grpSpPr bwMode="auto">
            <a:xfrm>
              <a:off x="5282" y="2999"/>
              <a:ext cx="216" cy="250"/>
              <a:chOff x="2822" y="1181"/>
              <a:chExt cx="216" cy="250"/>
            </a:xfrm>
          </p:grpSpPr>
          <p:sp>
            <p:nvSpPr>
              <p:cNvPr id="171079" name="Rectangle 8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0" name="Text Box 8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E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71033" name="Rectangle 84"/>
          <p:cNvSpPr>
            <a:spLocks noChangeArrowheads="1"/>
          </p:cNvSpPr>
          <p:nvPr/>
        </p:nvSpPr>
        <p:spPr bwMode="auto">
          <a:xfrm>
            <a:off x="4881563" y="1160463"/>
            <a:ext cx="3954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ZapfDingbats" charset="0"/>
              <a:buNone/>
            </a:pPr>
            <a:r>
              <a:rPr lang="en-US" altLang="en-US" sz="2400">
                <a:solidFill>
                  <a:srgbClr val="3333CC"/>
                </a:solidFill>
              </a:rPr>
              <a:t>forwarding table in router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71034" name="Line 85"/>
          <p:cNvSpPr>
            <a:spLocks noChangeShapeType="1"/>
          </p:cNvSpPr>
          <p:nvPr/>
        </p:nvSpPr>
        <p:spPr bwMode="auto">
          <a:xfrm flipV="1">
            <a:off x="6853238" y="3294063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1035" name="Text Box 86"/>
          <p:cNvSpPr txBox="1">
            <a:spLocks noChangeArrowheads="1"/>
          </p:cNvSpPr>
          <p:nvPr/>
        </p:nvSpPr>
        <p:spPr bwMode="auto">
          <a:xfrm>
            <a:off x="4779963" y="2852738"/>
            <a:ext cx="3805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0.0.0.0/0           -          -        </a:t>
            </a: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223.1.4.1</a:t>
            </a:r>
          </a:p>
        </p:txBody>
      </p:sp>
      <p:sp>
        <p:nvSpPr>
          <p:cNvPr id="171036" name="Text Box 87"/>
          <p:cNvSpPr txBox="1">
            <a:spLocks noChangeArrowheads="1"/>
          </p:cNvSpPr>
          <p:nvPr/>
        </p:nvSpPr>
        <p:spPr bwMode="auto">
          <a:xfrm>
            <a:off x="6823075" y="34290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223.1.4.1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1037" name="Text Box 88"/>
          <p:cNvSpPr txBox="1">
            <a:spLocks noChangeArrowheads="1"/>
          </p:cNvSpPr>
          <p:nvPr/>
        </p:nvSpPr>
        <p:spPr bwMode="auto">
          <a:xfrm>
            <a:off x="6792913" y="3097213"/>
            <a:ext cx="1468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To Internet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48456" y="1924050"/>
            <a:ext cx="406717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lvl="0" indent="-342900">
              <a:buClr>
                <a:srgbClr val="3333CC"/>
              </a:buClr>
              <a:buFont typeface="Wingdings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Setting: Packet above arrives at Router C’s network layer.</a:t>
            </a:r>
          </a:p>
          <a:p>
            <a:pPr marL="342900" lvl="0" indent="-342900">
              <a:buClr>
                <a:srgbClr val="3333CC"/>
              </a:buClr>
              <a:buFont typeface="Wingdings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Action: </a:t>
            </a:r>
          </a:p>
          <a:p>
            <a:pPr marL="742950" lvl="1" indent="-285750">
              <a:buClr>
                <a:srgbClr val="3333CC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Router C conducts standard router actions</a:t>
            </a:r>
          </a:p>
          <a:p>
            <a:pPr marL="1200150" lvl="2" indent="-285750">
              <a:buClr>
                <a:srgbClr val="3333CC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Assume packet correct, find next hop should be 223.1.</a:t>
            </a:r>
            <a:r>
              <a:rPr lang="en-US" altLang="zh-CN" sz="1600" dirty="0">
                <a:solidFill>
                  <a:srgbClr val="000000"/>
                </a:solidFill>
              </a:rPr>
              <a:t>2.9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marL="742950" lvl="1" indent="-285750">
              <a:buClr>
                <a:srgbClr val="3333CC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Hand datagram to link layer to send inside a link-layer frame</a:t>
            </a:r>
          </a:p>
        </p:txBody>
      </p:sp>
      <p:sp>
        <p:nvSpPr>
          <p:cNvPr id="92" name="Text Box 94"/>
          <p:cNvSpPr txBox="1">
            <a:spLocks noChangeArrowheads="1"/>
          </p:cNvSpPr>
          <p:nvPr/>
        </p:nvSpPr>
        <p:spPr bwMode="auto">
          <a:xfrm>
            <a:off x="6225171" y="4537076"/>
            <a:ext cx="336127" cy="39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93" name="Text Box 6"/>
          <p:cNvSpPr txBox="1">
            <a:spLocks noChangeArrowheads="1"/>
          </p:cNvSpPr>
          <p:nvPr/>
        </p:nvSpPr>
        <p:spPr bwMode="auto">
          <a:xfrm>
            <a:off x="130189" y="5263058"/>
            <a:ext cx="1031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1" dirty="0">
                <a:solidFill>
                  <a:srgbClr val="FF0000"/>
                </a:solidFill>
              </a:rPr>
              <a:t>E</a:t>
            </a:r>
            <a:r>
              <a:rPr lang="ja-JP" altLang="en-US" sz="1600" dirty="0">
                <a:solidFill>
                  <a:srgbClr val="000000"/>
                </a:solidFill>
              </a:rPr>
              <a:t>’</a:t>
            </a:r>
            <a:r>
              <a:rPr lang="en-US" altLang="ja-JP" sz="1600" dirty="0">
                <a:solidFill>
                  <a:srgbClr val="000000"/>
                </a:solidFill>
              </a:rPr>
              <a:t>s MAC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addr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1166680" y="5276813"/>
            <a:ext cx="1026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solidFill>
                  <a:srgbClr val="000000"/>
                </a:solidFill>
              </a:rPr>
              <a:t>C</a:t>
            </a:r>
            <a:r>
              <a:rPr lang="ja-JP" altLang="en-US" sz="1600" dirty="0">
                <a:solidFill>
                  <a:srgbClr val="000000"/>
                </a:solidFill>
              </a:rPr>
              <a:t>’</a:t>
            </a:r>
            <a:r>
              <a:rPr lang="en-US" altLang="ja-JP" sz="1600" dirty="0">
                <a:solidFill>
                  <a:srgbClr val="000000"/>
                </a:solidFill>
              </a:rPr>
              <a:t>s MAC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addr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0" y="4351283"/>
            <a:ext cx="5430727" cy="2255892"/>
            <a:chOff x="0" y="4351283"/>
            <a:chExt cx="5430727" cy="2255892"/>
          </a:xfrm>
        </p:grpSpPr>
        <p:sp>
          <p:nvSpPr>
            <p:cNvPr id="96" name="Rectangle 5"/>
            <p:cNvSpPr>
              <a:spLocks noChangeArrowheads="1"/>
            </p:cNvSpPr>
            <p:nvPr/>
          </p:nvSpPr>
          <p:spPr bwMode="auto">
            <a:xfrm>
              <a:off x="2371123" y="5263939"/>
              <a:ext cx="3004918" cy="60366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" name="Text Box 8"/>
            <p:cNvSpPr txBox="1">
              <a:spLocks noChangeArrowheads="1"/>
            </p:cNvSpPr>
            <p:nvPr/>
          </p:nvSpPr>
          <p:spPr bwMode="auto">
            <a:xfrm>
              <a:off x="2473484" y="5263939"/>
              <a:ext cx="720732" cy="5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</a:t>
              </a:r>
              <a:r>
                <a:rPr lang="ja-JP" altLang="en-US" sz="1800">
                  <a:solidFill>
                    <a:srgbClr val="000000"/>
                  </a:solidFill>
                </a:rPr>
                <a:t>’</a:t>
              </a:r>
              <a:r>
                <a:rPr lang="en-US" altLang="ja-JP" sz="1800">
                  <a:solidFill>
                    <a:srgbClr val="000000"/>
                  </a:solidFill>
                </a:rPr>
                <a:t>s IP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addr</a:t>
              </a:r>
            </a:p>
          </p:txBody>
        </p:sp>
        <p:sp>
          <p:nvSpPr>
            <p:cNvPr id="98" name="Text Box 9"/>
            <p:cNvSpPr txBox="1">
              <a:spLocks noChangeArrowheads="1"/>
            </p:cNvSpPr>
            <p:nvPr/>
          </p:nvSpPr>
          <p:spPr bwMode="auto">
            <a:xfrm>
              <a:off x="3327425" y="5269661"/>
              <a:ext cx="699699" cy="5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E</a:t>
              </a:r>
              <a:r>
                <a:rPr lang="ja-JP" altLang="en-US" sz="1800">
                  <a:solidFill>
                    <a:srgbClr val="000000"/>
                  </a:solidFill>
                </a:rPr>
                <a:t>’</a:t>
              </a:r>
              <a:r>
                <a:rPr lang="en-US" altLang="ja-JP" sz="1800">
                  <a:solidFill>
                    <a:srgbClr val="000000"/>
                  </a:solidFill>
                </a:rPr>
                <a:t>s IP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addr</a:t>
              </a:r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4128082" y="5388393"/>
              <a:ext cx="1302645" cy="36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IP payload</a:t>
              </a:r>
            </a:p>
          </p:txBody>
        </p:sp>
        <p:sp>
          <p:nvSpPr>
            <p:cNvPr id="100" name="Rectangle 11"/>
            <p:cNvSpPr>
              <a:spLocks noChangeArrowheads="1"/>
            </p:cNvSpPr>
            <p:nvPr/>
          </p:nvSpPr>
          <p:spPr bwMode="auto">
            <a:xfrm>
              <a:off x="22435" y="5262509"/>
              <a:ext cx="5353606" cy="6036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1" name="Line 12"/>
            <p:cNvSpPr>
              <a:spLocks noChangeShapeType="1"/>
            </p:cNvSpPr>
            <p:nvPr/>
          </p:nvSpPr>
          <p:spPr bwMode="auto">
            <a:xfrm>
              <a:off x="1169436" y="5272522"/>
              <a:ext cx="0" cy="603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3"/>
            <p:cNvSpPr>
              <a:spLocks noChangeShapeType="1"/>
            </p:cNvSpPr>
            <p:nvPr/>
          </p:nvSpPr>
          <p:spPr bwMode="auto">
            <a:xfrm>
              <a:off x="2136955" y="5268231"/>
              <a:ext cx="0" cy="603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4"/>
            <p:cNvSpPr>
              <a:spLocks noChangeShapeType="1"/>
            </p:cNvSpPr>
            <p:nvPr/>
          </p:nvSpPr>
          <p:spPr bwMode="auto">
            <a:xfrm>
              <a:off x="2373927" y="5273953"/>
              <a:ext cx="0" cy="603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144427" y="5216733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" name="Rectangle 16"/>
            <p:cNvSpPr>
              <a:spLocks noChangeArrowheads="1"/>
            </p:cNvSpPr>
            <p:nvPr/>
          </p:nvSpPr>
          <p:spPr bwMode="auto">
            <a:xfrm>
              <a:off x="121992" y="5788931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" name="Rectangle 17"/>
            <p:cNvSpPr>
              <a:spLocks noChangeArrowheads="1"/>
            </p:cNvSpPr>
            <p:nvPr/>
          </p:nvSpPr>
          <p:spPr bwMode="auto">
            <a:xfrm>
              <a:off x="2216881" y="5219594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7" name="Rectangle 18"/>
            <p:cNvSpPr>
              <a:spLocks noChangeArrowheads="1"/>
            </p:cNvSpPr>
            <p:nvPr/>
          </p:nvSpPr>
          <p:spPr bwMode="auto">
            <a:xfrm>
              <a:off x="2232305" y="5801806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8" name="Text Box 19"/>
            <p:cNvSpPr txBox="1">
              <a:spLocks noChangeArrowheads="1"/>
            </p:cNvSpPr>
            <p:nvPr/>
          </p:nvSpPr>
          <p:spPr bwMode="auto">
            <a:xfrm>
              <a:off x="3261521" y="5979187"/>
              <a:ext cx="1048847" cy="33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datagram</a:t>
              </a:r>
            </a:p>
          </p:txBody>
        </p:sp>
        <p:sp>
          <p:nvSpPr>
            <p:cNvPr id="109" name="Text Box 20"/>
            <p:cNvSpPr txBox="1">
              <a:spLocks noChangeArrowheads="1"/>
            </p:cNvSpPr>
            <p:nvPr/>
          </p:nvSpPr>
          <p:spPr bwMode="auto">
            <a:xfrm>
              <a:off x="1963082" y="6276730"/>
              <a:ext cx="733351" cy="33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frame</a:t>
              </a:r>
            </a:p>
          </p:txBody>
        </p:sp>
        <p:sp>
          <p:nvSpPr>
            <p:cNvPr id="110" name="Line 21"/>
            <p:cNvSpPr>
              <a:spLocks noChangeShapeType="1"/>
            </p:cNvSpPr>
            <p:nvPr/>
          </p:nvSpPr>
          <p:spPr bwMode="auto">
            <a:xfrm>
              <a:off x="4285128" y="6150847"/>
              <a:ext cx="1054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2"/>
            <p:cNvSpPr>
              <a:spLocks noChangeShapeType="1"/>
            </p:cNvSpPr>
            <p:nvPr/>
          </p:nvSpPr>
          <p:spPr bwMode="auto">
            <a:xfrm flipH="1">
              <a:off x="2408982" y="6159430"/>
              <a:ext cx="8693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23"/>
            <p:cNvSpPr>
              <a:spLocks noChangeShapeType="1"/>
            </p:cNvSpPr>
            <p:nvPr/>
          </p:nvSpPr>
          <p:spPr bwMode="auto">
            <a:xfrm flipH="1">
              <a:off x="0" y="6419780"/>
              <a:ext cx="1970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24"/>
            <p:cNvSpPr>
              <a:spLocks noChangeShapeType="1"/>
            </p:cNvSpPr>
            <p:nvPr/>
          </p:nvSpPr>
          <p:spPr bwMode="auto">
            <a:xfrm>
              <a:off x="2662781" y="6439807"/>
              <a:ext cx="26725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Text Box 25"/>
            <p:cNvSpPr txBox="1">
              <a:spLocks noChangeArrowheads="1"/>
            </p:cNvSpPr>
            <p:nvPr/>
          </p:nvSpPr>
          <p:spPr bwMode="auto">
            <a:xfrm>
              <a:off x="600142" y="4351283"/>
              <a:ext cx="1587292" cy="6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frame </a:t>
              </a:r>
              <a:br>
                <a:rPr lang="en-US" altLang="en-US" sz="1800" dirty="0">
                  <a:solidFill>
                    <a:srgbClr val="000000"/>
                  </a:solidFill>
                </a:rPr>
              </a:br>
              <a:r>
                <a:rPr lang="en-US" altLang="en-US" sz="1800" dirty="0" err="1">
                  <a:solidFill>
                    <a:srgbClr val="000000"/>
                  </a:solidFill>
                </a:rPr>
                <a:t>dst</a:t>
              </a:r>
              <a:r>
                <a:rPr lang="en-US" altLang="en-US" sz="1800" dirty="0">
                  <a:solidFill>
                    <a:srgbClr val="000000"/>
                  </a:solidFill>
                </a:rPr>
                <a:t>,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src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addr</a:t>
              </a: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15" name="Text Box 26"/>
            <p:cNvSpPr txBox="1">
              <a:spLocks noChangeArrowheads="1"/>
            </p:cNvSpPr>
            <p:nvPr/>
          </p:nvSpPr>
          <p:spPr bwMode="auto">
            <a:xfrm>
              <a:off x="2491712" y="4375601"/>
              <a:ext cx="1786405" cy="5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datagram source,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dest address</a:t>
              </a:r>
            </a:p>
          </p:txBody>
        </p:sp>
        <p:sp>
          <p:nvSpPr>
            <p:cNvPr id="116" name="Line 27"/>
            <p:cNvSpPr>
              <a:spLocks noChangeShapeType="1"/>
            </p:cNvSpPr>
            <p:nvPr/>
          </p:nvSpPr>
          <p:spPr bwMode="auto">
            <a:xfrm flipH="1">
              <a:off x="523021" y="4956383"/>
              <a:ext cx="434683" cy="293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28"/>
            <p:cNvSpPr>
              <a:spLocks noChangeShapeType="1"/>
            </p:cNvSpPr>
            <p:nvPr/>
          </p:nvSpPr>
          <p:spPr bwMode="auto">
            <a:xfrm>
              <a:off x="1353125" y="4920620"/>
              <a:ext cx="388410" cy="293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29"/>
            <p:cNvSpPr>
              <a:spLocks noChangeShapeType="1"/>
            </p:cNvSpPr>
            <p:nvPr/>
          </p:nvSpPr>
          <p:spPr bwMode="auto">
            <a:xfrm flipH="1">
              <a:off x="2746913" y="4927773"/>
              <a:ext cx="434683" cy="293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54305" y="6434289"/>
            <a:ext cx="5209074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3333CC"/>
              </a:buClr>
            </a:pPr>
            <a:r>
              <a:rPr lang="en-US" altLang="en-US" dirty="0">
                <a:solidFill>
                  <a:srgbClr val="FF0000"/>
                </a:solidFill>
              </a:rPr>
              <a:t>datagram arrives </a:t>
            </a:r>
            <a:r>
              <a:rPr lang="en-US" altLang="en-US">
                <a:solidFill>
                  <a:srgbClr val="FF0000"/>
                </a:solidFill>
              </a:rPr>
              <a:t>at 223.1.2.3!! </a:t>
            </a:r>
            <a:r>
              <a:rPr lang="en-US" altLang="en-US" dirty="0">
                <a:solidFill>
                  <a:srgbClr val="FF0000"/>
                </a:solidFill>
              </a:rPr>
              <a:t>(hooray!)</a:t>
            </a:r>
          </a:p>
        </p:txBody>
      </p:sp>
    </p:spTree>
    <p:extLst>
      <p:ext uri="{BB962C8B-B14F-4D97-AF65-F5344CB8AC3E}">
        <p14:creationId xmlns:p14="http://schemas.microsoft.com/office/powerpoint/2010/main" val="24014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371600"/>
            <a:ext cx="8077200" cy="536027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layer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Link layer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Overview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Media access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Link layer forwarding</a:t>
            </a:r>
          </a:p>
        </p:txBody>
      </p:sp>
    </p:spTree>
    <p:extLst>
      <p:ext uri="{BB962C8B-B14F-4D97-AF65-F5344CB8AC3E}">
        <p14:creationId xmlns:p14="http://schemas.microsoft.com/office/powerpoint/2010/main" val="418354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1A8736-262D-6E4D-AB1A-7592B1F2BC6F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533400" y="571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>
                <a:solidFill>
                  <a:srgbClr val="3333CC"/>
                </a:solidFill>
              </a:rPr>
              <a:t>Multiple Access Links and Protocols</a:t>
            </a:r>
            <a:endParaRPr lang="en-US" altLang="en-US" sz="4000" u="sng">
              <a:solidFill>
                <a:srgbClr val="3333CC"/>
              </a:solidFill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533400" y="1220788"/>
            <a:ext cx="8232228" cy="563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dirty="0"/>
              <a:t>Many link layers use</a:t>
            </a:r>
            <a:r>
              <a:rPr lang="en-US" altLang="en-US" sz="2400" dirty="0">
                <a:solidFill>
                  <a:srgbClr val="FF0000"/>
                </a:solidFill>
              </a:rPr>
              <a:t> broadcast</a:t>
            </a:r>
            <a:r>
              <a:rPr lang="en-US" altLang="en-US" sz="2400" dirty="0">
                <a:solidFill>
                  <a:srgbClr val="000000"/>
                </a:solidFill>
              </a:rPr>
              <a:t> (shared wire or medium)</a:t>
            </a: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traditional Ethernet; Cable networks</a:t>
            </a: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802.11 wireless LAN; cellular networks</a:t>
            </a: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satellite</a:t>
            </a:r>
          </a:p>
          <a:p>
            <a:pPr lvl="1">
              <a:buClr>
                <a:srgbClr val="3333CC"/>
              </a:buClr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</a:rPr>
              <a:t>Problem: if two or more simultaneous transmissions, due to </a:t>
            </a:r>
            <a:r>
              <a:rPr lang="en-US" altLang="en-US" sz="2400" dirty="0">
                <a:solidFill>
                  <a:srgbClr val="FF0000"/>
                </a:solidFill>
              </a:rPr>
              <a:t>interference</a:t>
            </a:r>
            <a:r>
              <a:rPr lang="en-US" altLang="en-US" sz="2400" dirty="0">
                <a:solidFill>
                  <a:srgbClr val="000000"/>
                </a:solidFill>
              </a:rPr>
              <a:t>, only one node can send </a:t>
            </a:r>
            <a:r>
              <a:rPr lang="en-US" altLang="en-US" sz="2400" dirty="0"/>
              <a:t>successfully </a:t>
            </a:r>
            <a:r>
              <a:rPr lang="en-US" altLang="en-US" sz="2400" dirty="0">
                <a:solidFill>
                  <a:srgbClr val="000000"/>
                </a:solidFill>
              </a:rPr>
              <a:t>at a time (see CDMA later for an exception)</a:t>
            </a:r>
          </a:p>
        </p:txBody>
      </p:sp>
      <p:pic>
        <p:nvPicPr>
          <p:cNvPr id="191492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79" y="3189511"/>
            <a:ext cx="5727754" cy="19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150649-0301-5040-ADB0-8F03E88FAE66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Multiple Access Protocol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500064" y="1395414"/>
            <a:ext cx="7961312" cy="491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3200" dirty="0">
                <a:solidFill>
                  <a:srgbClr val="000000"/>
                </a:solidFill>
              </a:rPr>
              <a:t>Protocol that determines how nodes share channel, i.e., determines when nodes can transmit</a:t>
            </a: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3200" dirty="0">
                <a:solidFill>
                  <a:srgbClr val="000000"/>
                </a:solidFill>
              </a:rPr>
              <a:t>Communication about channel sharing must use channel itself ! </a:t>
            </a: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endParaRPr lang="en-US" altLang="en-US" sz="3200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3200" dirty="0">
                <a:solidFill>
                  <a:srgbClr val="000000"/>
                </a:solidFill>
              </a:rPr>
              <a:t>Discussion: properties of an ideal multiple access protocol.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15602</TotalTime>
  <Words>3537</Words>
  <Application>Microsoft Office PowerPoint</Application>
  <PresentationFormat>全屏显示(4:3)</PresentationFormat>
  <Paragraphs>828</Paragraphs>
  <Slides>47</Slides>
  <Notes>39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47</vt:i4>
      </vt:variant>
    </vt:vector>
  </HeadingPairs>
  <TitlesOfParts>
    <vt:vector size="62" baseType="lpstr">
      <vt:lpstr>ＭＳ Ｐゴシック</vt:lpstr>
      <vt:lpstr>ZapfDingbats</vt:lpstr>
      <vt:lpstr>SimSun</vt:lpstr>
      <vt:lpstr>SimSun</vt:lpstr>
      <vt:lpstr>Arial</vt:lpstr>
      <vt:lpstr>Comic Sans MS</vt:lpstr>
      <vt:lpstr>Courier New</vt:lpstr>
      <vt:lpstr>Gill Sans MT</vt:lpstr>
      <vt:lpstr>Tahoma</vt:lpstr>
      <vt:lpstr>Times New Roman</vt:lpstr>
      <vt:lpstr>Wingdings</vt:lpstr>
      <vt:lpstr>Default Design</vt:lpstr>
      <vt:lpstr>16_Default Design</vt:lpstr>
      <vt:lpstr>Clip</vt:lpstr>
      <vt:lpstr>Photo Editor Photo</vt:lpstr>
      <vt:lpstr>Network Layer: Link Layer; Course Summary</vt:lpstr>
      <vt:lpstr>Recap: IP Addressing Scheme: Requirements</vt:lpstr>
      <vt:lpstr>PowerPoint 演示文稿</vt:lpstr>
      <vt:lpstr>Recap: Putting it Together: Example 2 (Different Networks): A-&gt; E</vt:lpstr>
      <vt:lpstr>Recap: Look Inside a Router: Output Port</vt:lpstr>
      <vt:lpstr>Recap: Putting it Together: Example 2 (Different Networks): A-&gt; 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Focus: Random Access Protocols</vt:lpstr>
      <vt:lpstr>Slotted Aloha [Norm Abramson]</vt:lpstr>
      <vt:lpstr>Slotted Aloha in Real Life</vt:lpstr>
      <vt:lpstr>Slotted Aloha Efficiency</vt:lpstr>
      <vt:lpstr>Goodput vs. Offered Load  for Slotted Aloha</vt:lpstr>
      <vt:lpstr>Dynamics of (Slotted) Aloha</vt:lpstr>
      <vt:lpstr>Model</vt:lpstr>
      <vt:lpstr>Dynamics of Aloha: Effects of Fixed Probability </vt:lpstr>
      <vt:lpstr>PowerPoint 演示文稿</vt:lpstr>
      <vt:lpstr>PowerPoint 演示文稿</vt:lpstr>
      <vt:lpstr>Ethernet</vt:lpstr>
      <vt:lpstr>PowerPoint 演示文稿</vt:lpstr>
      <vt:lpstr>Ethernet Switch</vt:lpstr>
      <vt:lpstr>Switch: Multiple Simultaneous Transmissions</vt:lpstr>
      <vt:lpstr>Switch Forwarding Table</vt:lpstr>
      <vt:lpstr>Switch: Self-Learning</vt:lpstr>
      <vt:lpstr>Switch: Frame Filtering 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PowerPoint 演示文稿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Course Topics Summary</vt:lpstr>
      <vt:lpstr>First-Day Class: What is a Network Protocol?</vt:lpstr>
      <vt:lpstr>First-Day Class: Internet Physical Infrastructure</vt:lpstr>
      <vt:lpstr>First-Day Class: General Complexity</vt:lpstr>
      <vt:lpstr>First-Day Class: Evolution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Overview</dc:title>
  <dc:creator>Yang Richard Yang</dc:creator>
  <cp:lastModifiedBy>Qiang SU</cp:lastModifiedBy>
  <cp:revision>567</cp:revision>
  <cp:lastPrinted>2017-12-04T18:30:24Z</cp:lastPrinted>
  <dcterms:created xsi:type="dcterms:W3CDTF">1999-10-08T19:08:27Z</dcterms:created>
  <dcterms:modified xsi:type="dcterms:W3CDTF">2025-12-03T01:45:03Z</dcterms:modified>
</cp:coreProperties>
</file>